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65" r:id="rId2"/>
    <p:sldId id="282" r:id="rId3"/>
    <p:sldId id="283" r:id="rId4"/>
    <p:sldId id="308" r:id="rId5"/>
    <p:sldId id="309" r:id="rId6"/>
    <p:sldId id="310" r:id="rId7"/>
    <p:sldId id="285" r:id="rId8"/>
    <p:sldId id="311" r:id="rId9"/>
    <p:sldId id="287" r:id="rId10"/>
    <p:sldId id="288" r:id="rId11"/>
    <p:sldId id="312" r:id="rId12"/>
    <p:sldId id="289" r:id="rId13"/>
    <p:sldId id="290" r:id="rId14"/>
    <p:sldId id="291" r:id="rId15"/>
    <p:sldId id="293" r:id="rId16"/>
    <p:sldId id="295" r:id="rId17"/>
    <p:sldId id="296" r:id="rId18"/>
    <p:sldId id="297" r:id="rId19"/>
    <p:sldId id="299" r:id="rId20"/>
    <p:sldId id="300" r:id="rId21"/>
    <p:sldId id="301" r:id="rId22"/>
    <p:sldId id="303" r:id="rId23"/>
    <p:sldId id="307" r:id="rId24"/>
    <p:sldId id="304" r:id="rId25"/>
    <p:sldId id="305" r:id="rId26"/>
    <p:sldId id="306" r:id="rId27"/>
    <p:sldId id="313" r:id="rId28"/>
    <p:sldId id="314" r:id="rId29"/>
    <p:sldId id="277" r:id="rId30"/>
    <p:sldId id="278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3333CC"/>
    <a:srgbClr val="FF66CC"/>
    <a:srgbClr val="FF99CC"/>
    <a:srgbClr val="CC0099"/>
    <a:srgbClr val="009900"/>
    <a:srgbClr val="FF99FF"/>
    <a:srgbClr val="33CC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5" d="100"/>
          <a:sy n="65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E8161-FA67-41A6-9E52-656236E2A2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28A3F-1AFE-4DD7-AC60-5EF8B3027B27}">
      <dgm:prSet phldrT="[Text]" custT="1"/>
      <dgm:spPr/>
      <dgm:t>
        <a:bodyPr/>
        <a:lstStyle/>
        <a:p>
          <a:r>
            <a:rPr lang="en-US" sz="2400" b="1" smtClean="0">
              <a:latin typeface="Century Gothic" pitchFamily="34" charset="0"/>
            </a:rPr>
            <a:t>Kata Kerja Tak Transitif</a:t>
          </a:r>
          <a:endParaRPr lang="en-US" sz="2400" b="1">
            <a:latin typeface="Century Gothic" pitchFamily="34" charset="0"/>
          </a:endParaRPr>
        </a:p>
      </dgm:t>
    </dgm:pt>
    <dgm:pt modelId="{18D6758F-B9B0-4A12-86AD-1D4DF98AE73E}" type="parTrans" cxnId="{9F7516BB-FB19-4689-B197-9526828F0531}">
      <dgm:prSet/>
      <dgm:spPr/>
      <dgm:t>
        <a:bodyPr/>
        <a:lstStyle/>
        <a:p>
          <a:endParaRPr lang="en-US"/>
        </a:p>
      </dgm:t>
    </dgm:pt>
    <dgm:pt modelId="{5C263DD4-1CE3-4409-A00A-88C1D5BD2457}" type="sibTrans" cxnId="{9F7516BB-FB19-4689-B197-9526828F0531}">
      <dgm:prSet/>
      <dgm:spPr/>
      <dgm:t>
        <a:bodyPr/>
        <a:lstStyle/>
        <a:p>
          <a:endParaRPr lang="en-US"/>
        </a:p>
      </dgm:t>
    </dgm:pt>
    <dgm:pt modelId="{2CBB764F-0500-4D83-8E94-7A1F2558A4CC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Tanpa pelengkap</a:t>
          </a:r>
          <a:endParaRPr lang="en-US" b="1">
            <a:latin typeface="Century Gothic" pitchFamily="34" charset="0"/>
          </a:endParaRPr>
        </a:p>
      </dgm:t>
    </dgm:pt>
    <dgm:pt modelId="{2328095E-2865-46F7-9EF8-A73B42BE5054}" type="parTrans" cxnId="{63EB1A1C-216F-42BA-9954-8B2FA5272BB6}">
      <dgm:prSet/>
      <dgm:spPr/>
      <dgm:t>
        <a:bodyPr/>
        <a:lstStyle/>
        <a:p>
          <a:endParaRPr lang="en-US"/>
        </a:p>
      </dgm:t>
    </dgm:pt>
    <dgm:pt modelId="{326A66FC-08D7-44BA-B9B0-9ACB96DCA14E}" type="sibTrans" cxnId="{63EB1A1C-216F-42BA-9954-8B2FA5272BB6}">
      <dgm:prSet/>
      <dgm:spPr/>
      <dgm:t>
        <a:bodyPr/>
        <a:lstStyle/>
        <a:p>
          <a:endParaRPr lang="en-US"/>
        </a:p>
      </dgm:t>
    </dgm:pt>
    <dgm:pt modelId="{86E4CB56-C163-4229-B8A3-BADE0FCBD07D}">
      <dgm:prSet phldrT="[Text]"/>
      <dgm:spPr/>
      <dgm:t>
        <a:bodyPr/>
        <a:lstStyle/>
        <a:p>
          <a:pPr algn="ctr"/>
          <a:r>
            <a:rPr lang="en-US" b="1" smtClean="0">
              <a:latin typeface="Century Gothic" pitchFamily="34" charset="0"/>
            </a:rPr>
            <a:t>Dengan </a:t>
          </a:r>
          <a:r>
            <a:rPr lang="en-US" b="1" smtClean="0">
              <a:solidFill>
                <a:srgbClr val="C00000"/>
              </a:solidFill>
              <a:latin typeface="Century Gothic" pitchFamily="34" charset="0"/>
            </a:rPr>
            <a:t>kata nama </a:t>
          </a:r>
          <a:r>
            <a:rPr lang="en-US" b="1" smtClean="0">
              <a:latin typeface="Century Gothic" pitchFamily="34" charset="0"/>
            </a:rPr>
            <a:t>sebagai </a:t>
          </a:r>
          <a:r>
            <a:rPr lang="en-US" b="1" smtClean="0">
              <a:solidFill>
                <a:srgbClr val="C00000"/>
              </a:solidFill>
              <a:latin typeface="Century Gothic" pitchFamily="34" charset="0"/>
            </a:rPr>
            <a:t>penerang</a:t>
          </a:r>
          <a:endParaRPr lang="en-US" b="1">
            <a:solidFill>
              <a:srgbClr val="C00000"/>
            </a:solidFill>
            <a:latin typeface="Century Gothic" pitchFamily="34" charset="0"/>
          </a:endParaRPr>
        </a:p>
      </dgm:t>
    </dgm:pt>
    <dgm:pt modelId="{E50950D9-719D-4362-B842-68A982574077}" type="parTrans" cxnId="{1685F38A-0B17-4808-AED1-D5074F99B8C2}">
      <dgm:prSet/>
      <dgm:spPr/>
      <dgm:t>
        <a:bodyPr/>
        <a:lstStyle/>
        <a:p>
          <a:endParaRPr lang="en-US"/>
        </a:p>
      </dgm:t>
    </dgm:pt>
    <dgm:pt modelId="{75D7DEB9-7B57-4512-A12D-457C9324CC90}" type="sibTrans" cxnId="{1685F38A-0B17-4808-AED1-D5074F99B8C2}">
      <dgm:prSet/>
      <dgm:spPr/>
      <dgm:t>
        <a:bodyPr/>
        <a:lstStyle/>
        <a:p>
          <a:endParaRPr lang="en-US"/>
        </a:p>
      </dgm:t>
    </dgm:pt>
    <dgm:pt modelId="{5238F719-FE30-45A5-8242-8E38CC11A675}">
      <dgm:prSet custT="1"/>
      <dgm:spPr/>
      <dgm:t>
        <a:bodyPr/>
        <a:lstStyle/>
        <a:p>
          <a:pPr algn="ctr"/>
          <a:r>
            <a:rPr lang="en-US" sz="2200" b="1" smtClean="0">
              <a:latin typeface="Century Gothic" pitchFamily="34" charset="0"/>
            </a:rPr>
            <a:t>Dengan pelengkap</a:t>
          </a:r>
        </a:p>
        <a:p>
          <a:pPr algn="l"/>
          <a:r>
            <a:rPr lang="en-US" sz="2200" b="1" smtClean="0">
              <a:latin typeface="Century Gothic" pitchFamily="34" charset="0"/>
            </a:rPr>
            <a:t>(a)  </a:t>
          </a:r>
          <a:r>
            <a:rPr lang="en-US" sz="2200" b="1" smtClean="0">
              <a:solidFill>
                <a:srgbClr val="FF0000"/>
              </a:solidFill>
              <a:latin typeface="Century Gothic" pitchFamily="34" charset="0"/>
            </a:rPr>
            <a:t>Kata adjektif </a:t>
          </a:r>
        </a:p>
        <a:p>
          <a:pPr algn="l"/>
          <a:r>
            <a:rPr lang="en-US" sz="2200" b="1" smtClean="0">
              <a:latin typeface="Century Gothic" pitchFamily="34" charset="0"/>
            </a:rPr>
            <a:t>(b)  </a:t>
          </a:r>
          <a:r>
            <a:rPr lang="en-US" sz="2200" b="1" smtClean="0">
              <a:solidFill>
                <a:srgbClr val="00B050"/>
              </a:solidFill>
              <a:latin typeface="Century Gothic" pitchFamily="34" charset="0"/>
            </a:rPr>
            <a:t>Frasa sendi nama</a:t>
          </a:r>
        </a:p>
        <a:p>
          <a:pPr algn="l"/>
          <a:r>
            <a:rPr lang="en-US" sz="2200" b="1" smtClean="0">
              <a:latin typeface="Century Gothic" pitchFamily="34" charset="0"/>
            </a:rPr>
            <a:t>(c)  </a:t>
          </a:r>
          <a:r>
            <a:rPr lang="en-US" sz="2200" b="1" smtClean="0">
              <a:solidFill>
                <a:srgbClr val="7030A0"/>
              </a:solidFill>
              <a:latin typeface="Century Gothic" pitchFamily="34" charset="0"/>
            </a:rPr>
            <a:t>Kata nama</a:t>
          </a:r>
        </a:p>
      </dgm:t>
    </dgm:pt>
    <dgm:pt modelId="{BA0B59CF-E9AD-40ED-89AA-8141A8C08DD0}" type="parTrans" cxnId="{49F691FE-388A-42B0-ABD2-FC3648725076}">
      <dgm:prSet/>
      <dgm:spPr/>
      <dgm:t>
        <a:bodyPr/>
        <a:lstStyle/>
        <a:p>
          <a:endParaRPr lang="en-US"/>
        </a:p>
      </dgm:t>
    </dgm:pt>
    <dgm:pt modelId="{FC8280DF-A3DB-40BA-B4FB-AB9BBCA1E21F}" type="sibTrans" cxnId="{49F691FE-388A-42B0-ABD2-FC3648725076}">
      <dgm:prSet/>
      <dgm:spPr/>
      <dgm:t>
        <a:bodyPr/>
        <a:lstStyle/>
        <a:p>
          <a:endParaRPr lang="en-US"/>
        </a:p>
      </dgm:t>
    </dgm:pt>
    <dgm:pt modelId="{264C71E1-9A35-41B5-87E0-605FC285273E}" type="pres">
      <dgm:prSet presAssocID="{80FE8161-FA67-41A6-9E52-656236E2A2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5E1ED0-EBC1-46B4-A042-A420B05ED684}" type="pres">
      <dgm:prSet presAssocID="{2D928A3F-1AFE-4DD7-AC60-5EF8B3027B27}" presName="root" presStyleCnt="0"/>
      <dgm:spPr/>
    </dgm:pt>
    <dgm:pt modelId="{B7E9AEEA-DD7F-40C0-9414-E4198568AC77}" type="pres">
      <dgm:prSet presAssocID="{2D928A3F-1AFE-4DD7-AC60-5EF8B3027B27}" presName="rootComposite" presStyleCnt="0"/>
      <dgm:spPr/>
    </dgm:pt>
    <dgm:pt modelId="{B32BA975-0410-4BC8-87E7-011D55E25D91}" type="pres">
      <dgm:prSet presAssocID="{2D928A3F-1AFE-4DD7-AC60-5EF8B3027B27}" presName="rootText" presStyleLbl="node1" presStyleIdx="0" presStyleCnt="1" custScaleX="172101" custScaleY="40003" custLinFactNeighborX="-3978" custLinFactNeighborY="-63"/>
      <dgm:spPr/>
      <dgm:t>
        <a:bodyPr/>
        <a:lstStyle/>
        <a:p>
          <a:endParaRPr lang="en-US"/>
        </a:p>
      </dgm:t>
    </dgm:pt>
    <dgm:pt modelId="{C547CC93-DCEA-43C1-B9F4-FE8C6D6B1B80}" type="pres">
      <dgm:prSet presAssocID="{2D928A3F-1AFE-4DD7-AC60-5EF8B3027B27}" presName="rootConnector" presStyleLbl="node1" presStyleIdx="0" presStyleCnt="1"/>
      <dgm:spPr/>
      <dgm:t>
        <a:bodyPr/>
        <a:lstStyle/>
        <a:p>
          <a:endParaRPr lang="en-US"/>
        </a:p>
      </dgm:t>
    </dgm:pt>
    <dgm:pt modelId="{B03853CC-E103-4832-AFB7-1CAD4A878DEE}" type="pres">
      <dgm:prSet presAssocID="{2D928A3F-1AFE-4DD7-AC60-5EF8B3027B27}" presName="childShape" presStyleCnt="0"/>
      <dgm:spPr/>
    </dgm:pt>
    <dgm:pt modelId="{DC6F4CB0-B545-44AA-BC80-EE88506D11BD}" type="pres">
      <dgm:prSet presAssocID="{2328095E-2865-46F7-9EF8-A73B42BE505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EFEA544-C9E2-438B-AFBB-CCFFF91BA489}" type="pres">
      <dgm:prSet presAssocID="{2CBB764F-0500-4D83-8E94-7A1F2558A4CC}" presName="childText" presStyleLbl="bgAcc1" presStyleIdx="0" presStyleCnt="3" custScaleX="148790" custScaleY="62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99D9B-5BB2-4F3E-AAF4-2B03C86D9175}" type="pres">
      <dgm:prSet presAssocID="{BA0B59CF-E9AD-40ED-89AA-8141A8C08DD0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1974639-D874-474A-A51A-F0E0FAAC2928}" type="pres">
      <dgm:prSet presAssocID="{5238F719-FE30-45A5-8242-8E38CC11A675}" presName="childText" presStyleLbl="bgAcc1" presStyleIdx="1" presStyleCnt="3" custScaleX="173813" custScaleY="156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640A1-E0B1-4CBE-B75D-1277B9B061AC}" type="pres">
      <dgm:prSet presAssocID="{E50950D9-719D-4362-B842-68A982574077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BC07901-02CA-4103-AB72-15EBA6D588FA}" type="pres">
      <dgm:prSet presAssocID="{86E4CB56-C163-4229-B8A3-BADE0FCBD07D}" presName="childText" presStyleLbl="bgAcc1" presStyleIdx="2" presStyleCnt="3" custScaleX="154383" custScaleY="6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B89FF-329F-4879-B3B6-3CBB7021A768}" type="presOf" srcId="{2D928A3F-1AFE-4DD7-AC60-5EF8B3027B27}" destId="{B32BA975-0410-4BC8-87E7-011D55E25D91}" srcOrd="0" destOrd="0" presId="urn:microsoft.com/office/officeart/2005/8/layout/hierarchy3"/>
    <dgm:cxn modelId="{9F7516BB-FB19-4689-B197-9526828F0531}" srcId="{80FE8161-FA67-41A6-9E52-656236E2A24F}" destId="{2D928A3F-1AFE-4DD7-AC60-5EF8B3027B27}" srcOrd="0" destOrd="0" parTransId="{18D6758F-B9B0-4A12-86AD-1D4DF98AE73E}" sibTransId="{5C263DD4-1CE3-4409-A00A-88C1D5BD2457}"/>
    <dgm:cxn modelId="{50EAC5D6-371A-41C0-9E2A-1F1A5899AA14}" type="presOf" srcId="{2328095E-2865-46F7-9EF8-A73B42BE5054}" destId="{DC6F4CB0-B545-44AA-BC80-EE88506D11BD}" srcOrd="0" destOrd="0" presId="urn:microsoft.com/office/officeart/2005/8/layout/hierarchy3"/>
    <dgm:cxn modelId="{1685F38A-0B17-4808-AED1-D5074F99B8C2}" srcId="{2D928A3F-1AFE-4DD7-AC60-5EF8B3027B27}" destId="{86E4CB56-C163-4229-B8A3-BADE0FCBD07D}" srcOrd="2" destOrd="0" parTransId="{E50950D9-719D-4362-B842-68A982574077}" sibTransId="{75D7DEB9-7B57-4512-A12D-457C9324CC90}"/>
    <dgm:cxn modelId="{DE94B3C9-124C-412B-9D0D-F97884CF9F19}" type="presOf" srcId="{E50950D9-719D-4362-B842-68A982574077}" destId="{63C640A1-E0B1-4CBE-B75D-1277B9B061AC}" srcOrd="0" destOrd="0" presId="urn:microsoft.com/office/officeart/2005/8/layout/hierarchy3"/>
    <dgm:cxn modelId="{669ACDB5-D177-49C0-BB6D-1BC7C425BCA0}" type="presOf" srcId="{2D928A3F-1AFE-4DD7-AC60-5EF8B3027B27}" destId="{C547CC93-DCEA-43C1-B9F4-FE8C6D6B1B80}" srcOrd="1" destOrd="0" presId="urn:microsoft.com/office/officeart/2005/8/layout/hierarchy3"/>
    <dgm:cxn modelId="{7F41C874-B45B-4146-A4F1-D525E852248A}" type="presOf" srcId="{2CBB764F-0500-4D83-8E94-7A1F2558A4CC}" destId="{0EFEA544-C9E2-438B-AFBB-CCFFF91BA489}" srcOrd="0" destOrd="0" presId="urn:microsoft.com/office/officeart/2005/8/layout/hierarchy3"/>
    <dgm:cxn modelId="{9494D5BF-DCEA-4FA7-B621-70D807EE909A}" type="presOf" srcId="{BA0B59CF-E9AD-40ED-89AA-8141A8C08DD0}" destId="{8CE99D9B-5BB2-4F3E-AAF4-2B03C86D9175}" srcOrd="0" destOrd="0" presId="urn:microsoft.com/office/officeart/2005/8/layout/hierarchy3"/>
    <dgm:cxn modelId="{63EB1A1C-216F-42BA-9954-8B2FA5272BB6}" srcId="{2D928A3F-1AFE-4DD7-AC60-5EF8B3027B27}" destId="{2CBB764F-0500-4D83-8E94-7A1F2558A4CC}" srcOrd="0" destOrd="0" parTransId="{2328095E-2865-46F7-9EF8-A73B42BE5054}" sibTransId="{326A66FC-08D7-44BA-B9B0-9ACB96DCA14E}"/>
    <dgm:cxn modelId="{9C4D3C28-6A5C-45DF-9D3D-9DE71BD13E72}" type="presOf" srcId="{86E4CB56-C163-4229-B8A3-BADE0FCBD07D}" destId="{9BC07901-02CA-4103-AB72-15EBA6D588FA}" srcOrd="0" destOrd="0" presId="urn:microsoft.com/office/officeart/2005/8/layout/hierarchy3"/>
    <dgm:cxn modelId="{998A4AAE-0B9D-4274-B8B4-EBD32E980C48}" type="presOf" srcId="{5238F719-FE30-45A5-8242-8E38CC11A675}" destId="{A1974639-D874-474A-A51A-F0E0FAAC2928}" srcOrd="0" destOrd="0" presId="urn:microsoft.com/office/officeart/2005/8/layout/hierarchy3"/>
    <dgm:cxn modelId="{49F691FE-388A-42B0-ABD2-FC3648725076}" srcId="{2D928A3F-1AFE-4DD7-AC60-5EF8B3027B27}" destId="{5238F719-FE30-45A5-8242-8E38CC11A675}" srcOrd="1" destOrd="0" parTransId="{BA0B59CF-E9AD-40ED-89AA-8141A8C08DD0}" sibTransId="{FC8280DF-A3DB-40BA-B4FB-AB9BBCA1E21F}"/>
    <dgm:cxn modelId="{6B8BD504-2EDC-480D-87B9-93C0E142F8A0}" type="presOf" srcId="{80FE8161-FA67-41A6-9E52-656236E2A24F}" destId="{264C71E1-9A35-41B5-87E0-605FC285273E}" srcOrd="0" destOrd="0" presId="urn:microsoft.com/office/officeart/2005/8/layout/hierarchy3"/>
    <dgm:cxn modelId="{0EB555CE-CE47-48D0-AC34-AEDE691E9270}" type="presParOf" srcId="{264C71E1-9A35-41B5-87E0-605FC285273E}" destId="{0D5E1ED0-EBC1-46B4-A042-A420B05ED684}" srcOrd="0" destOrd="0" presId="urn:microsoft.com/office/officeart/2005/8/layout/hierarchy3"/>
    <dgm:cxn modelId="{3A5D7796-D375-46C9-BC7F-6E5DAC42CFEA}" type="presParOf" srcId="{0D5E1ED0-EBC1-46B4-A042-A420B05ED684}" destId="{B7E9AEEA-DD7F-40C0-9414-E4198568AC77}" srcOrd="0" destOrd="0" presId="urn:microsoft.com/office/officeart/2005/8/layout/hierarchy3"/>
    <dgm:cxn modelId="{52A89A33-553A-4AC7-946F-107A8BFADD19}" type="presParOf" srcId="{B7E9AEEA-DD7F-40C0-9414-E4198568AC77}" destId="{B32BA975-0410-4BC8-87E7-011D55E25D91}" srcOrd="0" destOrd="0" presId="urn:microsoft.com/office/officeart/2005/8/layout/hierarchy3"/>
    <dgm:cxn modelId="{693228D8-2B1C-46CC-BA56-E586620FDC2C}" type="presParOf" srcId="{B7E9AEEA-DD7F-40C0-9414-E4198568AC77}" destId="{C547CC93-DCEA-43C1-B9F4-FE8C6D6B1B80}" srcOrd="1" destOrd="0" presId="urn:microsoft.com/office/officeart/2005/8/layout/hierarchy3"/>
    <dgm:cxn modelId="{8A0B69F4-CF49-466C-9EC4-1F045CD7929F}" type="presParOf" srcId="{0D5E1ED0-EBC1-46B4-A042-A420B05ED684}" destId="{B03853CC-E103-4832-AFB7-1CAD4A878DEE}" srcOrd="1" destOrd="0" presId="urn:microsoft.com/office/officeart/2005/8/layout/hierarchy3"/>
    <dgm:cxn modelId="{3D7C8C99-2371-4B10-BA83-F1DC9CDFD327}" type="presParOf" srcId="{B03853CC-E103-4832-AFB7-1CAD4A878DEE}" destId="{DC6F4CB0-B545-44AA-BC80-EE88506D11BD}" srcOrd="0" destOrd="0" presId="urn:microsoft.com/office/officeart/2005/8/layout/hierarchy3"/>
    <dgm:cxn modelId="{846D6841-BCB4-4E19-AA85-F2B18E371785}" type="presParOf" srcId="{B03853CC-E103-4832-AFB7-1CAD4A878DEE}" destId="{0EFEA544-C9E2-438B-AFBB-CCFFF91BA489}" srcOrd="1" destOrd="0" presId="urn:microsoft.com/office/officeart/2005/8/layout/hierarchy3"/>
    <dgm:cxn modelId="{B7D78C42-BCC4-4BA3-A478-58F5E7213251}" type="presParOf" srcId="{B03853CC-E103-4832-AFB7-1CAD4A878DEE}" destId="{8CE99D9B-5BB2-4F3E-AAF4-2B03C86D9175}" srcOrd="2" destOrd="0" presId="urn:microsoft.com/office/officeart/2005/8/layout/hierarchy3"/>
    <dgm:cxn modelId="{39800A09-A019-4F76-98C5-12D1C6F0A317}" type="presParOf" srcId="{B03853CC-E103-4832-AFB7-1CAD4A878DEE}" destId="{A1974639-D874-474A-A51A-F0E0FAAC2928}" srcOrd="3" destOrd="0" presId="urn:microsoft.com/office/officeart/2005/8/layout/hierarchy3"/>
    <dgm:cxn modelId="{BEDE500E-5EA1-4B45-AFFB-D9763D805BD0}" type="presParOf" srcId="{B03853CC-E103-4832-AFB7-1CAD4A878DEE}" destId="{63C640A1-E0B1-4CBE-B75D-1277B9B061AC}" srcOrd="4" destOrd="0" presId="urn:microsoft.com/office/officeart/2005/8/layout/hierarchy3"/>
    <dgm:cxn modelId="{2B1A5148-9A6D-4058-8402-D50FDC886D25}" type="presParOf" srcId="{B03853CC-E103-4832-AFB7-1CAD4A878DEE}" destId="{9BC07901-02CA-4103-AB72-15EBA6D588F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4065C-6355-4D2D-A88A-4412B7654798}" type="doc">
      <dgm:prSet loTypeId="urn:microsoft.com/office/officeart/2005/8/layout/orgChart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2202E4-1C15-4979-8DC9-9343B57A381C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Binaan Frasa Kerja dengan Objek</a:t>
          </a:r>
          <a:endParaRPr lang="en-US" b="1">
            <a:latin typeface="Century Gothic" pitchFamily="34" charset="0"/>
          </a:endParaRPr>
        </a:p>
      </dgm:t>
    </dgm:pt>
    <dgm:pt modelId="{E93B7510-7E08-4140-AE97-554738B792FC}" type="parTrans" cxnId="{6DFF1379-8971-4F3B-B700-759B57255BA0}">
      <dgm:prSet/>
      <dgm:spPr/>
      <dgm:t>
        <a:bodyPr/>
        <a:lstStyle/>
        <a:p>
          <a:endParaRPr lang="en-US"/>
        </a:p>
      </dgm:t>
    </dgm:pt>
    <dgm:pt modelId="{DF44C9ED-EDEF-4642-B3CB-673F44419DC4}" type="sibTrans" cxnId="{6DFF1379-8971-4F3B-B700-759B57255BA0}">
      <dgm:prSet/>
      <dgm:spPr/>
      <dgm:t>
        <a:bodyPr/>
        <a:lstStyle/>
        <a:p>
          <a:endParaRPr lang="en-US"/>
        </a:p>
      </dgm:t>
    </dgm:pt>
    <dgm:pt modelId="{D62B6BB1-F589-4180-B41A-2AE5601264DC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Frasa Kerja dengan Satu Objek</a:t>
          </a:r>
          <a:endParaRPr lang="en-US" b="1">
            <a:latin typeface="Century Gothic" pitchFamily="34" charset="0"/>
          </a:endParaRPr>
        </a:p>
      </dgm:t>
    </dgm:pt>
    <dgm:pt modelId="{31A5A6AA-B410-4A54-A4A9-152FF9F83BC9}" type="parTrans" cxnId="{35E52DDA-38CE-4BC4-ABDC-E263E8137348}">
      <dgm:prSet/>
      <dgm:spPr/>
      <dgm:t>
        <a:bodyPr/>
        <a:lstStyle/>
        <a:p>
          <a:endParaRPr lang="en-US"/>
        </a:p>
      </dgm:t>
    </dgm:pt>
    <dgm:pt modelId="{16688C69-14EC-48B0-BDF8-63D74139F089}" type="sibTrans" cxnId="{35E52DDA-38CE-4BC4-ABDC-E263E8137348}">
      <dgm:prSet/>
      <dgm:spPr/>
      <dgm:t>
        <a:bodyPr/>
        <a:lstStyle/>
        <a:p>
          <a:endParaRPr lang="en-US"/>
        </a:p>
      </dgm:t>
    </dgm:pt>
    <dgm:pt modelId="{4C984D6A-A36F-49F4-8B30-004E2D752456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Frasa Kerja dengan Dua Objek</a:t>
          </a:r>
          <a:endParaRPr lang="en-US" b="1">
            <a:latin typeface="Century Gothic" pitchFamily="34" charset="0"/>
          </a:endParaRPr>
        </a:p>
      </dgm:t>
    </dgm:pt>
    <dgm:pt modelId="{778B79EC-D5C7-4C57-9105-ED04A6D8123A}" type="parTrans" cxnId="{E593C69E-3015-4463-99E1-CBE674FF5ADA}">
      <dgm:prSet/>
      <dgm:spPr/>
      <dgm:t>
        <a:bodyPr/>
        <a:lstStyle/>
        <a:p>
          <a:endParaRPr lang="en-US"/>
        </a:p>
      </dgm:t>
    </dgm:pt>
    <dgm:pt modelId="{265CAC16-42E5-4335-A162-8C7A90084A26}" type="sibTrans" cxnId="{E593C69E-3015-4463-99E1-CBE674FF5ADA}">
      <dgm:prSet/>
      <dgm:spPr/>
      <dgm:t>
        <a:bodyPr/>
        <a:lstStyle/>
        <a:p>
          <a:endParaRPr lang="en-US"/>
        </a:p>
      </dgm:t>
    </dgm:pt>
    <dgm:pt modelId="{041F0EC7-A0DE-4E4B-AF84-1ECA2AB597B9}" type="pres">
      <dgm:prSet presAssocID="{6294065C-6355-4D2D-A88A-4412B76547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s-MY"/>
        </a:p>
      </dgm:t>
    </dgm:pt>
    <dgm:pt modelId="{F512A878-EFCA-4489-90C2-69D9892F4DE4}" type="pres">
      <dgm:prSet presAssocID="{FB2202E4-1C15-4979-8DC9-9343B57A381C}" presName="hierRoot1" presStyleCnt="0">
        <dgm:presLayoutVars>
          <dgm:hierBranch val="init"/>
        </dgm:presLayoutVars>
      </dgm:prSet>
      <dgm:spPr/>
    </dgm:pt>
    <dgm:pt modelId="{342F5D2D-3028-4DFF-B765-5A2898C59A00}" type="pres">
      <dgm:prSet presAssocID="{FB2202E4-1C15-4979-8DC9-9343B57A381C}" presName="rootComposite1" presStyleCnt="0"/>
      <dgm:spPr/>
    </dgm:pt>
    <dgm:pt modelId="{126BC2A4-FAEC-4D6D-BC09-7F45BD49D845}" type="pres">
      <dgm:prSet presAssocID="{FB2202E4-1C15-4979-8DC9-9343B57A381C}" presName="rootText1" presStyleLbl="node0" presStyleIdx="0" presStyleCnt="1" custScaleX="154775" custLinFactNeighborY="4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7A4C9-D51A-411A-8874-475F19E4AE52}" type="pres">
      <dgm:prSet presAssocID="{FB2202E4-1C15-4979-8DC9-9343B57A381C}" presName="rootConnector1" presStyleLbl="node1" presStyleIdx="0" presStyleCnt="0"/>
      <dgm:spPr/>
      <dgm:t>
        <a:bodyPr/>
        <a:lstStyle/>
        <a:p>
          <a:endParaRPr lang="ms-MY"/>
        </a:p>
      </dgm:t>
    </dgm:pt>
    <dgm:pt modelId="{6C5CA607-D26E-445D-AF52-F5DB58953AF8}" type="pres">
      <dgm:prSet presAssocID="{FB2202E4-1C15-4979-8DC9-9343B57A381C}" presName="hierChild2" presStyleCnt="0"/>
      <dgm:spPr/>
    </dgm:pt>
    <dgm:pt modelId="{844D5E98-3AB6-47AA-9827-9061DC01667A}" type="pres">
      <dgm:prSet presAssocID="{31A5A6AA-B410-4A54-A4A9-152FF9F83BC9}" presName="Name37" presStyleLbl="parChTrans1D2" presStyleIdx="0" presStyleCnt="2"/>
      <dgm:spPr/>
      <dgm:t>
        <a:bodyPr/>
        <a:lstStyle/>
        <a:p>
          <a:endParaRPr lang="ms-MY"/>
        </a:p>
      </dgm:t>
    </dgm:pt>
    <dgm:pt modelId="{35220AE9-3EE2-4516-8B03-425C5FAB94A6}" type="pres">
      <dgm:prSet presAssocID="{D62B6BB1-F589-4180-B41A-2AE5601264DC}" presName="hierRoot2" presStyleCnt="0">
        <dgm:presLayoutVars>
          <dgm:hierBranch val="init"/>
        </dgm:presLayoutVars>
      </dgm:prSet>
      <dgm:spPr/>
    </dgm:pt>
    <dgm:pt modelId="{1E2B284D-76D1-4443-A5C9-065B9776116A}" type="pres">
      <dgm:prSet presAssocID="{D62B6BB1-F589-4180-B41A-2AE5601264DC}" presName="rootComposite" presStyleCnt="0"/>
      <dgm:spPr/>
    </dgm:pt>
    <dgm:pt modelId="{2BCC6B0F-829B-4ED8-BD41-5E31AD4BCAC1}" type="pres">
      <dgm:prSet presAssocID="{D62B6BB1-F589-4180-B41A-2AE5601264D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48903-605F-4CAD-B6CD-E9E40A9A5D59}" type="pres">
      <dgm:prSet presAssocID="{D62B6BB1-F589-4180-B41A-2AE5601264DC}" presName="rootConnector" presStyleLbl="node2" presStyleIdx="0" presStyleCnt="2"/>
      <dgm:spPr/>
      <dgm:t>
        <a:bodyPr/>
        <a:lstStyle/>
        <a:p>
          <a:endParaRPr lang="ms-MY"/>
        </a:p>
      </dgm:t>
    </dgm:pt>
    <dgm:pt modelId="{4F7E560D-270A-494D-A919-A8C4C0B4BBCF}" type="pres">
      <dgm:prSet presAssocID="{D62B6BB1-F589-4180-B41A-2AE5601264DC}" presName="hierChild4" presStyleCnt="0"/>
      <dgm:spPr/>
    </dgm:pt>
    <dgm:pt modelId="{595E31E9-6D0B-4F7D-836E-EAE99BCA1065}" type="pres">
      <dgm:prSet presAssocID="{D62B6BB1-F589-4180-B41A-2AE5601264DC}" presName="hierChild5" presStyleCnt="0"/>
      <dgm:spPr/>
    </dgm:pt>
    <dgm:pt modelId="{07A387D4-D1A3-44A2-9866-D8BE7587F1FF}" type="pres">
      <dgm:prSet presAssocID="{778B79EC-D5C7-4C57-9105-ED04A6D8123A}" presName="Name37" presStyleLbl="parChTrans1D2" presStyleIdx="1" presStyleCnt="2"/>
      <dgm:spPr/>
      <dgm:t>
        <a:bodyPr/>
        <a:lstStyle/>
        <a:p>
          <a:endParaRPr lang="ms-MY"/>
        </a:p>
      </dgm:t>
    </dgm:pt>
    <dgm:pt modelId="{6D78E07C-9EAC-461A-84CE-85F88CBEFF67}" type="pres">
      <dgm:prSet presAssocID="{4C984D6A-A36F-49F4-8B30-004E2D752456}" presName="hierRoot2" presStyleCnt="0">
        <dgm:presLayoutVars>
          <dgm:hierBranch val="init"/>
        </dgm:presLayoutVars>
      </dgm:prSet>
      <dgm:spPr/>
    </dgm:pt>
    <dgm:pt modelId="{2060DC31-B213-4F64-8969-F18C2FCCAC84}" type="pres">
      <dgm:prSet presAssocID="{4C984D6A-A36F-49F4-8B30-004E2D752456}" presName="rootComposite" presStyleCnt="0"/>
      <dgm:spPr/>
    </dgm:pt>
    <dgm:pt modelId="{18C17AC2-DF95-4812-BFDE-F92ACC401078}" type="pres">
      <dgm:prSet presAssocID="{4C984D6A-A36F-49F4-8B30-004E2D75245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8C154-174D-4823-8AB4-96168CFC189C}" type="pres">
      <dgm:prSet presAssocID="{4C984D6A-A36F-49F4-8B30-004E2D752456}" presName="rootConnector" presStyleLbl="node2" presStyleIdx="1" presStyleCnt="2"/>
      <dgm:spPr/>
      <dgm:t>
        <a:bodyPr/>
        <a:lstStyle/>
        <a:p>
          <a:endParaRPr lang="ms-MY"/>
        </a:p>
      </dgm:t>
    </dgm:pt>
    <dgm:pt modelId="{8E6B8C9C-555A-4E73-BEE9-3CB25B004F1E}" type="pres">
      <dgm:prSet presAssocID="{4C984D6A-A36F-49F4-8B30-004E2D752456}" presName="hierChild4" presStyleCnt="0"/>
      <dgm:spPr/>
    </dgm:pt>
    <dgm:pt modelId="{012A4CD1-A8E2-4B2B-B20E-26B69A5B620A}" type="pres">
      <dgm:prSet presAssocID="{4C984D6A-A36F-49F4-8B30-004E2D752456}" presName="hierChild5" presStyleCnt="0"/>
      <dgm:spPr/>
    </dgm:pt>
    <dgm:pt modelId="{8FFE2A3E-7AB9-43A5-9CD9-775DC712BC67}" type="pres">
      <dgm:prSet presAssocID="{FB2202E4-1C15-4979-8DC9-9343B57A381C}" presName="hierChild3" presStyleCnt="0"/>
      <dgm:spPr/>
    </dgm:pt>
  </dgm:ptLst>
  <dgm:cxnLst>
    <dgm:cxn modelId="{E593C69E-3015-4463-99E1-CBE674FF5ADA}" srcId="{FB2202E4-1C15-4979-8DC9-9343B57A381C}" destId="{4C984D6A-A36F-49F4-8B30-004E2D752456}" srcOrd="1" destOrd="0" parTransId="{778B79EC-D5C7-4C57-9105-ED04A6D8123A}" sibTransId="{265CAC16-42E5-4335-A162-8C7A90084A26}"/>
    <dgm:cxn modelId="{6DFF1379-8971-4F3B-B700-759B57255BA0}" srcId="{6294065C-6355-4D2D-A88A-4412B7654798}" destId="{FB2202E4-1C15-4979-8DC9-9343B57A381C}" srcOrd="0" destOrd="0" parTransId="{E93B7510-7E08-4140-AE97-554738B792FC}" sibTransId="{DF44C9ED-EDEF-4642-B3CB-673F44419DC4}"/>
    <dgm:cxn modelId="{24CCA90B-7B49-4EB0-9912-122BE58B5880}" type="presOf" srcId="{FB2202E4-1C15-4979-8DC9-9343B57A381C}" destId="{126BC2A4-FAEC-4D6D-BC09-7F45BD49D845}" srcOrd="0" destOrd="0" presId="urn:microsoft.com/office/officeart/2005/8/layout/orgChart1"/>
    <dgm:cxn modelId="{0814ADA4-56FB-4AE0-8F51-32C427FABCBF}" type="presOf" srcId="{6294065C-6355-4D2D-A88A-4412B7654798}" destId="{041F0EC7-A0DE-4E4B-AF84-1ECA2AB597B9}" srcOrd="0" destOrd="0" presId="urn:microsoft.com/office/officeart/2005/8/layout/orgChart1"/>
    <dgm:cxn modelId="{65AD9C98-0AC4-4DE0-A91B-D97375861437}" type="presOf" srcId="{4C984D6A-A36F-49F4-8B30-004E2D752456}" destId="{E938C154-174D-4823-8AB4-96168CFC189C}" srcOrd="1" destOrd="0" presId="urn:microsoft.com/office/officeart/2005/8/layout/orgChart1"/>
    <dgm:cxn modelId="{3E8C06D8-4423-44F3-A5E8-22F13D587700}" type="presOf" srcId="{D62B6BB1-F589-4180-B41A-2AE5601264DC}" destId="{2BCC6B0F-829B-4ED8-BD41-5E31AD4BCAC1}" srcOrd="0" destOrd="0" presId="urn:microsoft.com/office/officeart/2005/8/layout/orgChart1"/>
    <dgm:cxn modelId="{DB2F775E-B77D-4E44-A114-BD88E3B5CFDC}" type="presOf" srcId="{4C984D6A-A36F-49F4-8B30-004E2D752456}" destId="{18C17AC2-DF95-4812-BFDE-F92ACC401078}" srcOrd="0" destOrd="0" presId="urn:microsoft.com/office/officeart/2005/8/layout/orgChart1"/>
    <dgm:cxn modelId="{0ED0FDF6-9982-49CC-9055-94F157F99A3C}" type="presOf" srcId="{778B79EC-D5C7-4C57-9105-ED04A6D8123A}" destId="{07A387D4-D1A3-44A2-9866-D8BE7587F1FF}" srcOrd="0" destOrd="0" presId="urn:microsoft.com/office/officeart/2005/8/layout/orgChart1"/>
    <dgm:cxn modelId="{35E52DDA-38CE-4BC4-ABDC-E263E8137348}" srcId="{FB2202E4-1C15-4979-8DC9-9343B57A381C}" destId="{D62B6BB1-F589-4180-B41A-2AE5601264DC}" srcOrd="0" destOrd="0" parTransId="{31A5A6AA-B410-4A54-A4A9-152FF9F83BC9}" sibTransId="{16688C69-14EC-48B0-BDF8-63D74139F089}"/>
    <dgm:cxn modelId="{F199393B-2FA8-44C4-ABEB-3B30E6099DC8}" type="presOf" srcId="{31A5A6AA-B410-4A54-A4A9-152FF9F83BC9}" destId="{844D5E98-3AB6-47AA-9827-9061DC01667A}" srcOrd="0" destOrd="0" presId="urn:microsoft.com/office/officeart/2005/8/layout/orgChart1"/>
    <dgm:cxn modelId="{DC363659-32D7-4CB1-880B-BE4673F7A436}" type="presOf" srcId="{D62B6BB1-F589-4180-B41A-2AE5601264DC}" destId="{31B48903-605F-4CAD-B6CD-E9E40A9A5D59}" srcOrd="1" destOrd="0" presId="urn:microsoft.com/office/officeart/2005/8/layout/orgChart1"/>
    <dgm:cxn modelId="{37FC86FE-C586-4BF4-9900-33EADCAD911E}" type="presOf" srcId="{FB2202E4-1C15-4979-8DC9-9343B57A381C}" destId="{92A7A4C9-D51A-411A-8874-475F19E4AE52}" srcOrd="1" destOrd="0" presId="urn:microsoft.com/office/officeart/2005/8/layout/orgChart1"/>
    <dgm:cxn modelId="{CA95E261-5C51-444A-B655-DF9013F1A731}" type="presParOf" srcId="{041F0EC7-A0DE-4E4B-AF84-1ECA2AB597B9}" destId="{F512A878-EFCA-4489-90C2-69D9892F4DE4}" srcOrd="0" destOrd="0" presId="urn:microsoft.com/office/officeart/2005/8/layout/orgChart1"/>
    <dgm:cxn modelId="{37ADE967-6DBF-4F31-908D-420E8B184DA4}" type="presParOf" srcId="{F512A878-EFCA-4489-90C2-69D9892F4DE4}" destId="{342F5D2D-3028-4DFF-B765-5A2898C59A00}" srcOrd="0" destOrd="0" presId="urn:microsoft.com/office/officeart/2005/8/layout/orgChart1"/>
    <dgm:cxn modelId="{AE944EEA-AE27-4646-B987-952ED73415E5}" type="presParOf" srcId="{342F5D2D-3028-4DFF-B765-5A2898C59A00}" destId="{126BC2A4-FAEC-4D6D-BC09-7F45BD49D845}" srcOrd="0" destOrd="0" presId="urn:microsoft.com/office/officeart/2005/8/layout/orgChart1"/>
    <dgm:cxn modelId="{24E7314A-3912-459B-9341-23F31ED2117B}" type="presParOf" srcId="{342F5D2D-3028-4DFF-B765-5A2898C59A00}" destId="{92A7A4C9-D51A-411A-8874-475F19E4AE52}" srcOrd="1" destOrd="0" presId="urn:microsoft.com/office/officeart/2005/8/layout/orgChart1"/>
    <dgm:cxn modelId="{D32B53EF-BCBA-47D0-8A84-8FC9EFE43E19}" type="presParOf" srcId="{F512A878-EFCA-4489-90C2-69D9892F4DE4}" destId="{6C5CA607-D26E-445D-AF52-F5DB58953AF8}" srcOrd="1" destOrd="0" presId="urn:microsoft.com/office/officeart/2005/8/layout/orgChart1"/>
    <dgm:cxn modelId="{D688002B-1B4A-44B0-8DEE-2AA70E5B6485}" type="presParOf" srcId="{6C5CA607-D26E-445D-AF52-F5DB58953AF8}" destId="{844D5E98-3AB6-47AA-9827-9061DC01667A}" srcOrd="0" destOrd="0" presId="urn:microsoft.com/office/officeart/2005/8/layout/orgChart1"/>
    <dgm:cxn modelId="{7AA4A101-8BCB-499B-9E3C-2462340B758D}" type="presParOf" srcId="{6C5CA607-D26E-445D-AF52-F5DB58953AF8}" destId="{35220AE9-3EE2-4516-8B03-425C5FAB94A6}" srcOrd="1" destOrd="0" presId="urn:microsoft.com/office/officeart/2005/8/layout/orgChart1"/>
    <dgm:cxn modelId="{4901D364-3CF7-4E28-9082-98541AB90707}" type="presParOf" srcId="{35220AE9-3EE2-4516-8B03-425C5FAB94A6}" destId="{1E2B284D-76D1-4443-A5C9-065B9776116A}" srcOrd="0" destOrd="0" presId="urn:microsoft.com/office/officeart/2005/8/layout/orgChart1"/>
    <dgm:cxn modelId="{DE989965-E008-4CC7-A8DA-335867D385F3}" type="presParOf" srcId="{1E2B284D-76D1-4443-A5C9-065B9776116A}" destId="{2BCC6B0F-829B-4ED8-BD41-5E31AD4BCAC1}" srcOrd="0" destOrd="0" presId="urn:microsoft.com/office/officeart/2005/8/layout/orgChart1"/>
    <dgm:cxn modelId="{E0BCC3DD-2CF5-4ED4-834F-B3B99ECCB694}" type="presParOf" srcId="{1E2B284D-76D1-4443-A5C9-065B9776116A}" destId="{31B48903-605F-4CAD-B6CD-E9E40A9A5D59}" srcOrd="1" destOrd="0" presId="urn:microsoft.com/office/officeart/2005/8/layout/orgChart1"/>
    <dgm:cxn modelId="{A36EEABA-26B1-4D0A-85C3-ECF7FAF8C887}" type="presParOf" srcId="{35220AE9-3EE2-4516-8B03-425C5FAB94A6}" destId="{4F7E560D-270A-494D-A919-A8C4C0B4BBCF}" srcOrd="1" destOrd="0" presId="urn:microsoft.com/office/officeart/2005/8/layout/orgChart1"/>
    <dgm:cxn modelId="{0F7598FA-7998-4345-A5CB-1FDE50C01B8F}" type="presParOf" srcId="{35220AE9-3EE2-4516-8B03-425C5FAB94A6}" destId="{595E31E9-6D0B-4F7D-836E-EAE99BCA1065}" srcOrd="2" destOrd="0" presId="urn:microsoft.com/office/officeart/2005/8/layout/orgChart1"/>
    <dgm:cxn modelId="{13500DC9-8A61-469D-BA51-65BDD6FF3ED3}" type="presParOf" srcId="{6C5CA607-D26E-445D-AF52-F5DB58953AF8}" destId="{07A387D4-D1A3-44A2-9866-D8BE7587F1FF}" srcOrd="2" destOrd="0" presId="urn:microsoft.com/office/officeart/2005/8/layout/orgChart1"/>
    <dgm:cxn modelId="{0120957A-5569-4174-ABB4-9DDC427A5FBA}" type="presParOf" srcId="{6C5CA607-D26E-445D-AF52-F5DB58953AF8}" destId="{6D78E07C-9EAC-461A-84CE-85F88CBEFF67}" srcOrd="3" destOrd="0" presId="urn:microsoft.com/office/officeart/2005/8/layout/orgChart1"/>
    <dgm:cxn modelId="{4CF62725-EE70-41C4-90F1-012A67340B5D}" type="presParOf" srcId="{6D78E07C-9EAC-461A-84CE-85F88CBEFF67}" destId="{2060DC31-B213-4F64-8969-F18C2FCCAC84}" srcOrd="0" destOrd="0" presId="urn:microsoft.com/office/officeart/2005/8/layout/orgChart1"/>
    <dgm:cxn modelId="{288BF689-1F37-4EFB-A43D-8141893F9D3E}" type="presParOf" srcId="{2060DC31-B213-4F64-8969-F18C2FCCAC84}" destId="{18C17AC2-DF95-4812-BFDE-F92ACC401078}" srcOrd="0" destOrd="0" presId="urn:microsoft.com/office/officeart/2005/8/layout/orgChart1"/>
    <dgm:cxn modelId="{6094AC00-9619-4073-BBAF-FC7CAE1DB1C2}" type="presParOf" srcId="{2060DC31-B213-4F64-8969-F18C2FCCAC84}" destId="{E938C154-174D-4823-8AB4-96168CFC189C}" srcOrd="1" destOrd="0" presId="urn:microsoft.com/office/officeart/2005/8/layout/orgChart1"/>
    <dgm:cxn modelId="{D1FAAD01-9CD2-4E92-BE52-E4EAB58E283A}" type="presParOf" srcId="{6D78E07C-9EAC-461A-84CE-85F88CBEFF67}" destId="{8E6B8C9C-555A-4E73-BEE9-3CB25B004F1E}" srcOrd="1" destOrd="0" presId="urn:microsoft.com/office/officeart/2005/8/layout/orgChart1"/>
    <dgm:cxn modelId="{1DA251DC-039C-4FC1-9263-D100C14FCE07}" type="presParOf" srcId="{6D78E07C-9EAC-461A-84CE-85F88CBEFF67}" destId="{012A4CD1-A8E2-4B2B-B20E-26B69A5B620A}" srcOrd="2" destOrd="0" presId="urn:microsoft.com/office/officeart/2005/8/layout/orgChart1"/>
    <dgm:cxn modelId="{82F17342-B5D8-4F20-8608-D29328036FDF}" type="presParOf" srcId="{F512A878-EFCA-4489-90C2-69D9892F4DE4}" destId="{8FFE2A3E-7AB9-43A5-9CD9-775DC712BC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BA975-0410-4BC8-87E7-011D55E25D91}">
      <dsp:nvSpPr>
        <dsp:cNvPr id="0" name=""/>
        <dsp:cNvSpPr/>
      </dsp:nvSpPr>
      <dsp:spPr>
        <a:xfrm>
          <a:off x="0" y="208428"/>
          <a:ext cx="4004665" cy="46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Century Gothic" pitchFamily="34" charset="0"/>
            </a:rPr>
            <a:t>Kata Kerja Tak Transitif</a:t>
          </a:r>
          <a:endParaRPr lang="en-US" sz="2400" b="1" kern="1200">
            <a:latin typeface="Century Gothic" pitchFamily="34" charset="0"/>
          </a:endParaRPr>
        </a:p>
      </dsp:txBody>
      <dsp:txXfrm>
        <a:off x="0" y="208428"/>
        <a:ext cx="4004665" cy="465420"/>
      </dsp:txXfrm>
    </dsp:sp>
    <dsp:sp modelId="{DC6F4CB0-B545-44AA-BC80-EE88506D11BD}">
      <dsp:nvSpPr>
        <dsp:cNvPr id="0" name=""/>
        <dsp:cNvSpPr/>
      </dsp:nvSpPr>
      <dsp:spPr>
        <a:xfrm>
          <a:off x="400466" y="673848"/>
          <a:ext cx="401498" cy="654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041"/>
              </a:lnTo>
              <a:lnTo>
                <a:pt x="401498" y="65404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EA544-C9E2-438B-AFBB-CCFFF91BA489}">
      <dsp:nvSpPr>
        <dsp:cNvPr id="0" name=""/>
        <dsp:cNvSpPr/>
      </dsp:nvSpPr>
      <dsp:spPr>
        <a:xfrm>
          <a:off x="801965" y="965447"/>
          <a:ext cx="2769788" cy="724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Tanpa pelengkap</a:t>
          </a:r>
          <a:endParaRPr lang="en-US" sz="2200" b="1" kern="1200">
            <a:latin typeface="Century Gothic" pitchFamily="34" charset="0"/>
          </a:endParaRPr>
        </a:p>
      </dsp:txBody>
      <dsp:txXfrm>
        <a:off x="801965" y="965447"/>
        <a:ext cx="2769788" cy="724884"/>
      </dsp:txXfrm>
    </dsp:sp>
    <dsp:sp modelId="{8CE99D9B-5BB2-4F3E-AAF4-2B03C86D9175}">
      <dsp:nvSpPr>
        <dsp:cNvPr id="0" name=""/>
        <dsp:cNvSpPr/>
      </dsp:nvSpPr>
      <dsp:spPr>
        <a:xfrm>
          <a:off x="400466" y="673848"/>
          <a:ext cx="401498" cy="22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992"/>
              </a:lnTo>
              <a:lnTo>
                <a:pt x="401498" y="22169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74639-D874-474A-A51A-F0E0FAAC2928}">
      <dsp:nvSpPr>
        <dsp:cNvPr id="0" name=""/>
        <dsp:cNvSpPr/>
      </dsp:nvSpPr>
      <dsp:spPr>
        <a:xfrm>
          <a:off x="801965" y="1981198"/>
          <a:ext cx="3235602" cy="1819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Dengan pelengkap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(a)  </a:t>
          </a:r>
          <a:r>
            <a:rPr lang="en-US" sz="2200" b="1" kern="1200" smtClean="0">
              <a:solidFill>
                <a:srgbClr val="FF0000"/>
              </a:solidFill>
              <a:latin typeface="Century Gothic" pitchFamily="34" charset="0"/>
            </a:rPr>
            <a:t>Kata adjektif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(b)  </a:t>
          </a:r>
          <a:r>
            <a:rPr lang="en-US" sz="2200" b="1" kern="1200" smtClean="0">
              <a:solidFill>
                <a:srgbClr val="00B050"/>
              </a:solidFill>
              <a:latin typeface="Century Gothic" pitchFamily="34" charset="0"/>
            </a:rPr>
            <a:t>Frasa sendi nama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(c)  </a:t>
          </a:r>
          <a:r>
            <a:rPr lang="en-US" sz="2200" b="1" kern="1200" smtClean="0">
              <a:solidFill>
                <a:srgbClr val="7030A0"/>
              </a:solidFill>
              <a:latin typeface="Century Gothic" pitchFamily="34" charset="0"/>
            </a:rPr>
            <a:t>Kata nama</a:t>
          </a:r>
        </a:p>
      </dsp:txBody>
      <dsp:txXfrm>
        <a:off x="801965" y="1981198"/>
        <a:ext cx="3235602" cy="1819285"/>
      </dsp:txXfrm>
    </dsp:sp>
    <dsp:sp modelId="{63C640A1-E0B1-4CBE-B75D-1277B9B061AC}">
      <dsp:nvSpPr>
        <dsp:cNvPr id="0" name=""/>
        <dsp:cNvSpPr/>
      </dsp:nvSpPr>
      <dsp:spPr>
        <a:xfrm>
          <a:off x="400466" y="673848"/>
          <a:ext cx="401498" cy="37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1845"/>
              </a:lnTo>
              <a:lnTo>
                <a:pt x="401498" y="378184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07901-02CA-4103-AB72-15EBA6D588FA}">
      <dsp:nvSpPr>
        <dsp:cNvPr id="0" name=""/>
        <dsp:cNvSpPr/>
      </dsp:nvSpPr>
      <dsp:spPr>
        <a:xfrm>
          <a:off x="801965" y="4091349"/>
          <a:ext cx="2873904" cy="72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Century Gothic" pitchFamily="34" charset="0"/>
            </a:rPr>
            <a:t>Dengan </a:t>
          </a:r>
          <a:r>
            <a:rPr lang="en-US" sz="2200" b="1" kern="1200" smtClean="0">
              <a:solidFill>
                <a:srgbClr val="C00000"/>
              </a:solidFill>
              <a:latin typeface="Century Gothic" pitchFamily="34" charset="0"/>
            </a:rPr>
            <a:t>kata nama </a:t>
          </a:r>
          <a:r>
            <a:rPr lang="en-US" sz="2200" b="1" kern="1200" smtClean="0">
              <a:latin typeface="Century Gothic" pitchFamily="34" charset="0"/>
            </a:rPr>
            <a:t>sebagai </a:t>
          </a:r>
          <a:r>
            <a:rPr lang="en-US" sz="2200" b="1" kern="1200" smtClean="0">
              <a:solidFill>
                <a:srgbClr val="C00000"/>
              </a:solidFill>
              <a:latin typeface="Century Gothic" pitchFamily="34" charset="0"/>
            </a:rPr>
            <a:t>penerang</a:t>
          </a:r>
          <a:endParaRPr lang="en-US" sz="2200" b="1" kern="1200">
            <a:solidFill>
              <a:srgbClr val="C00000"/>
            </a:solidFill>
            <a:latin typeface="Century Gothic" pitchFamily="34" charset="0"/>
          </a:endParaRPr>
        </a:p>
      </dsp:txBody>
      <dsp:txXfrm>
        <a:off x="801965" y="4091349"/>
        <a:ext cx="2873904" cy="7286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5520-9020-4289-B9E3-41835B23C0EE}" type="datetimeFigureOut">
              <a:rPr lang="ms-MY" smtClean="0"/>
              <a:t>14/03/2014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048F-E8FD-4213-9E12-D574D655D0BC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358473-33F6-40C1-A2C4-7B47E402C6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7EE66D-A28C-40F2-9403-50497575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667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entury Gothic" pitchFamily="34" charset="0"/>
              </a:rPr>
              <a:t>PROGRAM </a:t>
            </a:r>
            <a:r>
              <a:rPr lang="en-US" sz="2800" smtClean="0">
                <a:latin typeface="Century Gothic" pitchFamily="34" charset="0"/>
              </a:rPr>
              <a:t>PENSISWAZAHAN GURU (PPG)</a:t>
            </a:r>
            <a:br>
              <a:rPr lang="en-US" sz="2800" smtClean="0">
                <a:latin typeface="Century Gothic" pitchFamily="34" charset="0"/>
              </a:rPr>
            </a:br>
            <a:r>
              <a:rPr lang="en-US" sz="2800" smtClean="0">
                <a:latin typeface="Century Gothic" pitchFamily="34" charset="0"/>
              </a:rPr>
              <a:t/>
            </a:r>
            <a:br>
              <a:rPr lang="en-US" sz="2800" smtClean="0">
                <a:latin typeface="Century Gothic" pitchFamily="34" charset="0"/>
              </a:rPr>
            </a:br>
            <a:r>
              <a:rPr lang="en-US" sz="2800" b="1" dirty="0" err="1" smtClean="0">
                <a:latin typeface="Century Gothic" pitchFamily="34" charset="0"/>
              </a:rPr>
              <a:t>Frasa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Kerja</a:t>
            </a:r>
            <a:r>
              <a:rPr lang="en-US" sz="2800" b="1" dirty="0" smtClean="0">
                <a:latin typeface="Century Gothic" pitchFamily="34" charset="0"/>
              </a:rPr>
              <a:t> (FK) </a:t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err="1" smtClean="0">
                <a:latin typeface="Century Gothic" pitchFamily="34" charset="0"/>
              </a:rPr>
              <a:t>dalam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Bahasa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Melayu</a:t>
            </a:r>
            <a:endParaRPr lang="en-US" sz="2800" b="1" dirty="0" smtClean="0">
              <a:latin typeface="Century Gothi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172200" cy="533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entury Gothic" pitchFamily="34" charset="0"/>
                <a:cs typeface="Times New Roman" pitchFamily="18" charset="0"/>
              </a:rPr>
              <a:t>Interaksi</a:t>
            </a:r>
            <a:r>
              <a:rPr lang="en-US" sz="2000" dirty="0" smtClean="0">
                <a:latin typeface="Century Gothic" pitchFamily="34" charset="0"/>
                <a:cs typeface="Times New Roman" pitchFamily="18" charset="0"/>
              </a:rPr>
              <a:t> 2</a:t>
            </a:r>
          </a:p>
          <a:p>
            <a:endParaRPr lang="en-US"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9906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1"/>
            <a:ext cx="8305800" cy="2514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smtClean="0">
                <a:latin typeface="Century Gothic" pitchFamily="34" charset="0"/>
              </a:rPr>
              <a:t>Kata nama sebagai penerang yang memgikuti kata kerja tak transitif bukanlah objek kerana ayat yang mengandunginya tidak boleh dipasifkan.</a:t>
            </a:r>
          </a:p>
          <a:p>
            <a:pPr eaLnBrk="1" hangingPunct="1"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/>
            <a:r>
              <a:rPr lang="en-US" sz="2400" smtClean="0">
                <a:latin typeface="Century Gothic" pitchFamily="34" charset="0"/>
              </a:rPr>
              <a:t>Kata nama penerang boleh ditiadakan tanpa merosakkan kesempurnaan makna kata kerja tersebut.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		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8448" y="76200"/>
            <a:ext cx="8461375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KATA KERJA TAK TRANSITIF DENGAN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KATA NAMA (KN) SEBAGAI PENERANG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4191000"/>
          <a:ext cx="5334001" cy="1752852"/>
        </p:xfrm>
        <a:graphic>
          <a:graphicData uri="http://schemas.openxmlformats.org/drawingml/2006/table">
            <a:tbl>
              <a:tblPr/>
              <a:tblGrid>
                <a:gridCol w="2088951"/>
                <a:gridCol w="1622525"/>
                <a:gridCol w="1622525"/>
              </a:tblGrid>
              <a:tr h="3503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latin typeface="Century Gothic" pitchFamily="34" charset="0"/>
                          <a:ea typeface="SimHei"/>
                          <a:cs typeface="Times New Roman"/>
                        </a:rPr>
                        <a:t>Subjek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latin typeface="Century Gothic" pitchFamily="34" charset="0"/>
                          <a:ea typeface="SimHei"/>
                          <a:cs typeface="Times New Roman"/>
                        </a:rPr>
                        <a:t>Frasa Kerja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latin typeface="Century Gothic" pitchFamily="34" charset="0"/>
                          <a:ea typeface="SimHei"/>
                          <a:cs typeface="Times New Roman"/>
                        </a:rPr>
                        <a:t>Kata Kerja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latin typeface="Century Gothic" pitchFamily="34" charset="0"/>
                          <a:ea typeface="SimHei"/>
                          <a:cs typeface="Times New Roman"/>
                        </a:rPr>
                        <a:t>Penerang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1.  Nyonya itu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berkain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batik.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2.  Isterinya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berniaga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rempah.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3.  Pemuda itu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berbaju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Melayu.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Dikenali sebagai frasa kerja transitif. </a:t>
            </a:r>
          </a:p>
          <a:p>
            <a:r>
              <a:rPr lang="en-US" smtClean="0">
                <a:latin typeface="Century Gothic" pitchFamily="34" charset="0"/>
              </a:rPr>
              <a:t>Frasa kerja transitif mempunyai dasar kata kerja transitif. </a:t>
            </a:r>
          </a:p>
          <a:p>
            <a:r>
              <a:rPr lang="en-US" smtClean="0">
                <a:latin typeface="Century Gothic" pitchFamily="34" charset="0"/>
              </a:rPr>
              <a:t>Kata kerja transitif pula ialah kata kerja yang memerlukan objek dan mesti diikuti oleh frasa nama sebagai objek atau penyambut untuk melengkapkan kata kerja tersebut. </a:t>
            </a:r>
          </a:p>
          <a:p>
            <a:r>
              <a:rPr lang="en-US" smtClean="0">
                <a:latin typeface="Century Gothic" pitchFamily="34" charset="0"/>
              </a:rPr>
              <a:t>Ayat-ayat yang mengandungi frasa nama sebagai objek itu boleh dipasifkan menjadi ayat.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latin typeface="Century Gothic" pitchFamily="34" charset="0"/>
              </a:rPr>
              <a:t>BINAAN FRASA KERJA DENGAN OBJEK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33064"/>
            <a:ext cx="7766712" cy="79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latin typeface="Century Gothic" pitchFamily="34" charset="0"/>
              </a:rPr>
              <a:t>BINAAN FRASA KERJA DENGAN OBJEK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533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359152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Frasa kerja dengan satu objek ialah frasa kerja yang hanya mempunyai satu objek sebagai penyambut bagi ayat berkenaan. </a:t>
            </a:r>
          </a:p>
          <a:p>
            <a:r>
              <a:rPr lang="en-US" smtClean="0">
                <a:latin typeface="Century Gothic" pitchFamily="34" charset="0"/>
              </a:rPr>
              <a:t>Contoh bagi frasa kerja dengan satu objek ialah:</a:t>
            </a:r>
          </a:p>
          <a:p>
            <a:pPr>
              <a:buNone/>
            </a:pPr>
            <a:endParaRPr lang="en-US">
              <a:latin typeface="Century Gothic" pitchFamily="34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FRASA KERJA DENGAN OBJEK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886200"/>
          <a:ext cx="5867400" cy="1769809"/>
        </p:xfrm>
        <a:graphic>
          <a:graphicData uri="http://schemas.openxmlformats.org/drawingml/2006/table">
            <a:tbl>
              <a:tblPr/>
              <a:tblGrid>
                <a:gridCol w="2933700"/>
                <a:gridCol w="2933700"/>
              </a:tblGrid>
              <a:tr h="238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Century Gothic" pitchFamily="34" charset="0"/>
                          <a:cs typeface="Times New Roman"/>
                        </a:rPr>
                        <a:t>Frasa Kerja dengan Satu Objek</a:t>
                      </a:r>
                      <a:endParaRPr lang="en-US" sz="20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313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Menaiki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Menjawab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Mendekati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Mengabaikan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>
                          <a:latin typeface="Century Gothic" pitchFamily="34" charset="0"/>
                          <a:cs typeface="Times New Roman"/>
                        </a:rPr>
                        <a:t>kereta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>
                          <a:latin typeface="Century Gothic" pitchFamily="34" charset="0"/>
                          <a:cs typeface="Times New Roman"/>
                        </a:rPr>
                        <a:t>surat itu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>
                          <a:latin typeface="Century Gothic" pitchFamily="34" charset="0"/>
                          <a:cs typeface="Times New Roman"/>
                        </a:rPr>
                        <a:t>bangunan itu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>
                          <a:latin typeface="Century Gothic" pitchFamily="34" charset="0"/>
                          <a:cs typeface="Times New Roman"/>
                        </a:rPr>
                        <a:t>tanggungjawabnya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96840" y="1600200"/>
            <a:ext cx="8610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smtClean="0">
                <a:latin typeface="Century Gothic" pitchFamily="34" charset="0"/>
              </a:rPr>
              <a:t>Kata kerja transitif yang mengandung KN sebagai objek, dan bilangan objek itu hanya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satu</a:t>
            </a:r>
            <a:r>
              <a:rPr lang="en-US" sz="2400" smtClean="0">
                <a:latin typeface="Century Gothic" pitchFamily="34" charset="0"/>
              </a:rPr>
              <a:t>. Contoh:</a:t>
            </a:r>
          </a:p>
          <a:p>
            <a:pPr eaLnBrk="1" hangingPunct="1">
              <a:buFont typeface="Arial" charset="0"/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/>
            <a:r>
              <a:rPr lang="en-US" sz="2400" i="1" smtClean="0">
                <a:solidFill>
                  <a:schemeClr val="accent5"/>
                </a:solidFill>
                <a:latin typeface="Century Gothic" pitchFamily="34" charset="0"/>
              </a:rPr>
              <a:t>Jamu itu dapat menguatkan tenaga.</a:t>
            </a:r>
            <a:r>
              <a:rPr lang="en-US" sz="2400" smtClean="0">
                <a:latin typeface="Century Gothic" pitchFamily="34" charset="0"/>
              </a:rPr>
              <a:t>(aktif)</a:t>
            </a:r>
          </a:p>
          <a:p>
            <a:pPr eaLnBrk="1" hangingPunct="1">
              <a:buNone/>
            </a:pPr>
            <a:r>
              <a:rPr lang="en-US" sz="2400" i="1" smtClean="0">
                <a:solidFill>
                  <a:srgbClr val="FF0000"/>
                </a:solidFill>
                <a:latin typeface="Century Gothic" pitchFamily="34" charset="0"/>
              </a:rPr>
              <a:t>	</a:t>
            </a:r>
            <a:r>
              <a:rPr lang="en-US" sz="2400" i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Tenaga dapat dikuatkan (oleh) jamu itu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400" smtClean="0">
                <a:latin typeface="Century Gothic" pitchFamily="34" charset="0"/>
              </a:rPr>
              <a:t>(pasif).</a:t>
            </a:r>
          </a:p>
          <a:p>
            <a:pPr eaLnBrk="1" hangingPunct="1"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/>
            <a:r>
              <a:rPr lang="en-US" sz="2400" i="1" smtClean="0">
                <a:solidFill>
                  <a:schemeClr val="accent5"/>
                </a:solidFill>
                <a:latin typeface="Century Gothic" pitchFamily="34" charset="0"/>
              </a:rPr>
              <a:t>Zainuddin meminjamkan payung kepada Hayati.</a:t>
            </a:r>
            <a:r>
              <a:rPr lang="en-US" sz="2400" smtClean="0">
                <a:latin typeface="Century Gothic" pitchFamily="34" charset="0"/>
              </a:rPr>
              <a:t>(aktif)</a:t>
            </a:r>
          </a:p>
          <a:p>
            <a:pPr eaLnBrk="1" hangingPunct="1">
              <a:buNone/>
            </a:pPr>
            <a:r>
              <a:rPr lang="en-US" sz="2400" i="1" smtClean="0">
                <a:solidFill>
                  <a:srgbClr val="FF0000"/>
                </a:solidFill>
                <a:latin typeface="Century Gothic" pitchFamily="34" charset="0"/>
              </a:rPr>
              <a:t>	</a:t>
            </a:r>
            <a:r>
              <a:rPr lang="en-US" sz="2400" i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Payung dipinjamkan (oleh) Zainuddin kepada Hayati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400" smtClean="0">
                <a:latin typeface="Century Gothic" pitchFamily="34" charset="0"/>
              </a:rPr>
              <a:t>(pasif).</a:t>
            </a:r>
          </a:p>
          <a:p>
            <a:pPr eaLnBrk="1" hangingPunct="1"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/>
            <a:r>
              <a:rPr lang="en-US" sz="2400" i="1" smtClean="0">
                <a:solidFill>
                  <a:schemeClr val="accent5"/>
                </a:solidFill>
                <a:latin typeface="Century Gothic" pitchFamily="34" charset="0"/>
              </a:rPr>
              <a:t>Pemuda itu menyewa kereta.</a:t>
            </a:r>
            <a:r>
              <a:rPr lang="en-US" sz="2400" smtClean="0">
                <a:latin typeface="Century Gothic" pitchFamily="34" charset="0"/>
              </a:rPr>
              <a:t>(aktif)</a:t>
            </a:r>
          </a:p>
          <a:p>
            <a:pPr eaLnBrk="1" hangingPunct="1">
              <a:buNone/>
            </a:pPr>
            <a:r>
              <a:rPr lang="en-US" sz="2400" smtClean="0">
                <a:latin typeface="Century Gothic" pitchFamily="34" charset="0"/>
              </a:rPr>
              <a:t>	</a:t>
            </a:r>
            <a:r>
              <a:rPr lang="en-US" sz="2400" i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Kereta disewa (oleh) pemuda itu</a:t>
            </a:r>
            <a:r>
              <a:rPr lang="en-US" sz="2400" smtClean="0">
                <a:latin typeface="Century Gothic" pitchFamily="34" charset="0"/>
              </a:rPr>
              <a:t> (pasif).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540750" cy="485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FRASA KERJA SATU OBJEK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527048"/>
            <a:ext cx="8613648" cy="3883152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Frasa kerja dengan dua objek mengandungi dua objek sebagai kata nama yang mendukung maksud </a:t>
            </a:r>
            <a:r>
              <a:rPr lang="en-US" b="1" smtClean="0">
                <a:latin typeface="Century Gothic" pitchFamily="34" charset="0"/>
              </a:rPr>
              <a:t>objek tepat </a:t>
            </a:r>
            <a:r>
              <a:rPr lang="en-US" smtClean="0">
                <a:latin typeface="Century Gothic" pitchFamily="34" charset="0"/>
              </a:rPr>
              <a:t>dan </a:t>
            </a:r>
            <a:r>
              <a:rPr lang="en-US" b="1" smtClean="0">
                <a:latin typeface="Century Gothic" pitchFamily="34" charset="0"/>
              </a:rPr>
              <a:t>objek sipi</a:t>
            </a:r>
            <a:r>
              <a:rPr lang="en-US" smtClean="0">
                <a:latin typeface="Century Gothic" pitchFamily="34" charset="0"/>
              </a:rPr>
              <a:t>.</a:t>
            </a:r>
          </a:p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Objek tepat </a:t>
            </a:r>
            <a:r>
              <a:rPr lang="en-US" smtClean="0">
                <a:latin typeface="Century Gothic" pitchFamily="34" charset="0"/>
              </a:rPr>
              <a:t>merupakan objek yang menjadi penyambut secara langsung kepada kata kerja.</a:t>
            </a:r>
          </a:p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Objek sipi </a:t>
            </a:r>
            <a:r>
              <a:rPr lang="en-US" smtClean="0">
                <a:latin typeface="Century Gothic" pitchFamily="34" charset="0"/>
              </a:rPr>
              <a:t>merupakan objek yang tidak menjadi penyambut secara langsung bagi kata kerja. </a:t>
            </a:r>
          </a:p>
          <a:p>
            <a:pPr>
              <a:buNone/>
            </a:pPr>
            <a:endParaRPr lang="en-US">
              <a:latin typeface="Century Gothic" pitchFamily="34" charset="0"/>
            </a:endParaRP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004175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smtClean="0">
                <a:latin typeface="Century Gothic" pitchFamily="34" charset="0"/>
              </a:rPr>
              <a:t>FRASA KERJA DENGAN DUA OBJEK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876800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entury Gothic" pitchFamily="34" charset="0"/>
              </a:rPr>
              <a:t>Anita membelikan baju untuk adiknya.</a:t>
            </a:r>
            <a:endParaRPr lang="en-US" sz="2800">
              <a:latin typeface="Century Gothic" pitchFamily="34" charset="0"/>
            </a:endParaRPr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 rot="5400000" flipH="1">
            <a:off x="3048000" y="4419599"/>
            <a:ext cx="304799" cy="2133602"/>
          </a:xfrm>
          <a:prstGeom prst="leftBrace">
            <a:avLst>
              <a:gd name="adj1" fmla="val 35470"/>
              <a:gd name="adj2" fmla="val 50000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 rot="5400000" flipH="1">
            <a:off x="4616924" y="5060476"/>
            <a:ext cx="291151" cy="838200"/>
          </a:xfrm>
          <a:prstGeom prst="leftBrace">
            <a:avLst>
              <a:gd name="adj1" fmla="val 35470"/>
              <a:gd name="adj2" fmla="val 50000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 rot="5400000" flipH="1">
            <a:off x="6833549" y="4838700"/>
            <a:ext cx="304799" cy="1295400"/>
          </a:xfrm>
          <a:prstGeom prst="leftBrace">
            <a:avLst>
              <a:gd name="adj1" fmla="val 35470"/>
              <a:gd name="adj2" fmla="val 50000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entury Gothic" pitchFamily="34" charset="0"/>
              </a:rPr>
              <a:t>Kata kerja</a:t>
            </a:r>
            <a:endParaRPr lang="en-US" b="1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entury Gothic" pitchFamily="34" charset="0"/>
              </a:rPr>
              <a:t>Objek Tepat</a:t>
            </a:r>
            <a:endParaRPr lang="en-US" b="1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5726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entury Gothic" pitchFamily="34" charset="0"/>
              </a:rPr>
              <a:t>Objek Sipi</a:t>
            </a:r>
            <a:endParaRPr lang="en-US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740152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Kata bantu menerangkan kata kerja dari dua sudut makna mengikut makna yang didukung oleh kedua-dua jenis kata bantu iaitu kata bantu aspek dan kata bantu ragam.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1225" y="352425"/>
            <a:ext cx="7318375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smtClean="0">
                <a:latin typeface="Century Gothic" pitchFamily="34" charset="0"/>
              </a:rPr>
              <a:t>FRASA KERJA DAN KATA BANTU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407392"/>
          <a:ext cx="7772400" cy="28194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Century Gothic" pitchFamily="34" charset="0"/>
                          <a:cs typeface="Times New Roman"/>
                        </a:rPr>
                        <a:t>Frasa Kerja dengan Kata Bantu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Century Gothic" pitchFamily="34" charset="0"/>
                          <a:cs typeface="Times New Roman"/>
                        </a:rPr>
                        <a:t>Kata Bantu Aspek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>
                          <a:latin typeface="Century Gothic" pitchFamily="34" charset="0"/>
                          <a:cs typeface="Times New Roman"/>
                        </a:rPr>
                        <a:t>Kata </a:t>
                      </a:r>
                      <a:r>
                        <a:rPr lang="en-US" sz="2000" b="1">
                          <a:latin typeface="Century Gothic" pitchFamily="34" charset="0"/>
                          <a:cs typeface="Times New Roman"/>
                        </a:rPr>
                        <a:t>Bantu </a:t>
                      </a:r>
                      <a:r>
                        <a:rPr lang="en-US" sz="2000" b="1" smtClean="0">
                          <a:latin typeface="Century Gothic" pitchFamily="34" charset="0"/>
                          <a:cs typeface="Times New Roman"/>
                        </a:rPr>
                        <a:t>Ragam</a:t>
                      </a:r>
                      <a:endParaRPr lang="en-US" sz="2000" b="1"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9629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 b="0">
                          <a:latin typeface="Century Gothic" pitchFamily="34" charset="0"/>
                          <a:ea typeface="SimHei"/>
                          <a:cs typeface="Times New Roman"/>
                        </a:rPr>
                        <a:t>Memerihalkan masa lampau, kini atau masa hadapan.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 b="0">
                          <a:latin typeface="Century Gothic" pitchFamily="34" charset="0"/>
                          <a:ea typeface="SimHei"/>
                          <a:cs typeface="Times New Roman"/>
                        </a:rPr>
                        <a:t>Contoh: telah, sedang, masih, akan belum, akan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 b="0">
                          <a:latin typeface="Century Gothic" pitchFamily="34" charset="0"/>
                          <a:ea typeface="SimHei"/>
                          <a:cs typeface="Times New Roman"/>
                        </a:rPr>
                        <a:t>Memerihalkan perasaan ketika melakukan perbuatan.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 b="0">
                          <a:latin typeface="Century Gothic" pitchFamily="34" charset="0"/>
                          <a:ea typeface="SimHei"/>
                          <a:cs typeface="Times New Roman"/>
                        </a:rPr>
                        <a:t>Contoh: hendak, mahu, harus, mesti, boleh, </a:t>
                      </a:r>
                      <a:r>
                        <a:rPr lang="en-US" sz="2000" b="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dapat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None/>
                      </a:pPr>
                      <a:endParaRPr lang="en-US" sz="2000" b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527048"/>
            <a:ext cx="8613648" cy="2435352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Century Gothic" pitchFamily="34" charset="0"/>
              </a:rPr>
              <a:t>Kata bantu aspek menerangkan waktu pada kerja yang dilakukan. </a:t>
            </a:r>
          </a:p>
          <a:p>
            <a:r>
              <a:rPr lang="en-US" smtClean="0">
                <a:latin typeface="Century Gothic" pitchFamily="34" charset="0"/>
              </a:rPr>
              <a:t>Kata bantu aspek boleh digolong kepada </a:t>
            </a:r>
            <a:r>
              <a:rPr lang="en-US" b="1" smtClean="0">
                <a:solidFill>
                  <a:srgbClr val="FF0000"/>
                </a:solidFill>
                <a:latin typeface="Century Gothic" pitchFamily="34" charset="0"/>
              </a:rPr>
              <a:t>3</a:t>
            </a:r>
            <a:r>
              <a:rPr lang="en-US" smtClean="0">
                <a:latin typeface="Century Gothic" pitchFamily="34" charset="0"/>
              </a:rPr>
              <a:t> jenis aspek masa berdasarkan sama ada perbuatan itu </a:t>
            </a:r>
            <a:r>
              <a:rPr lang="en-US" b="1" smtClean="0">
                <a:latin typeface="Century Gothic" pitchFamily="34" charset="0"/>
              </a:rPr>
              <a:t>sudah, sedang</a:t>
            </a:r>
            <a:r>
              <a:rPr lang="en-US" smtClean="0">
                <a:latin typeface="Century Gothic" pitchFamily="34" charset="0"/>
              </a:rPr>
              <a:t>, atau </a:t>
            </a:r>
            <a:r>
              <a:rPr lang="en-US" b="1" smtClean="0">
                <a:latin typeface="Century Gothic" pitchFamily="34" charset="0"/>
              </a:rPr>
              <a:t>belum dilakukan.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KATA BANTU ASPEK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905536"/>
          <a:ext cx="7696200" cy="220980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381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800" b="1">
                          <a:latin typeface="Century Gothic" pitchFamily="34" charset="0"/>
                          <a:cs typeface="Times New Roman"/>
                        </a:rPr>
                        <a:t>Kata Bantu </a:t>
                      </a:r>
                      <a:r>
                        <a:rPr lang="en-US" sz="1800" b="1" smtClean="0">
                          <a:latin typeface="Century Gothic" pitchFamily="34" charset="0"/>
                          <a:cs typeface="Times New Roman"/>
                        </a:rPr>
                        <a:t>Aspek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mtClean="0">
                          <a:solidFill>
                            <a:srgbClr val="FF0000"/>
                          </a:solidFill>
                          <a:latin typeface="Century Gothic" pitchFamily="34" charset="0"/>
                          <a:cs typeface="Times New Roman"/>
                        </a:rPr>
                        <a:t>Sudah Dilakukan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entury Gothic" pitchFamily="34" charset="0"/>
                          <a:cs typeface="Times New Roman"/>
                        </a:rPr>
                        <a:t>Sedang Dilakukan</a:t>
                      </a:r>
                      <a:endParaRPr lang="en-US" sz="1800">
                        <a:solidFill>
                          <a:srgbClr val="0070C0"/>
                        </a:solidFill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Century Gothic" pitchFamily="34" charset="0"/>
                          <a:cs typeface="Times New Roman"/>
                        </a:rPr>
                        <a:t>Belum dilakukan</a:t>
                      </a:r>
                      <a:endParaRPr lang="en-US" sz="1800">
                        <a:solidFill>
                          <a:srgbClr val="7030A0"/>
                        </a:solidFill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sudah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telah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pernah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Baru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None/>
                      </a:pPr>
                      <a:endParaRPr lang="en-US" sz="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sedang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masih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mula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belum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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akan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Kata bantu ragam ialah perkataan yang menerangkan ragam atau suasana perasaan  sesuatu perbuatan itu dilakukan. </a:t>
            </a:r>
          </a:p>
          <a:p>
            <a:r>
              <a:rPr lang="en-US" smtClean="0">
                <a:latin typeface="Century Gothic" pitchFamily="34" charset="0"/>
              </a:rPr>
              <a:t>Antara kata bantu ragam termasuklah </a:t>
            </a:r>
            <a:r>
              <a:rPr lang="en-US" b="1" i="1" smtClean="0">
                <a:solidFill>
                  <a:srgbClr val="0070C0"/>
                </a:solidFill>
                <a:latin typeface="Century Gothic" pitchFamily="34" charset="0"/>
              </a:rPr>
              <a:t>mungkin, hendak, mahu, harus, enggan, boleh, dapat, mesti dan patut.</a:t>
            </a:r>
            <a:endParaRPr lang="en-US" b="1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28625"/>
            <a:ext cx="854075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KATA BANTU RAGAM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1200150" algn="l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Contoh ayat: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1200150" algn="l"/>
              </a:tabLst>
            </a:pPr>
            <a:r>
              <a:rPr lang="en-US" sz="2400" b="1" smtClean="0"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.   Pelajar itu 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enggan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memberikan kerjasama.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1200150" algn="l"/>
              </a:tabLst>
            </a:pPr>
            <a:r>
              <a:rPr lang="en-US" sz="2400" b="1" smtClean="0"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.   Dia 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harus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pulang ke kampung segera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Frasa kerja dengan ayat komplemen merupakan jenis frasa yang boleh menerima pelengkap atau sebaliknya yang dipancangkan ke dalam klausa utama bagi binaan sesuatu ayat. </a:t>
            </a:r>
          </a:p>
          <a:p>
            <a:r>
              <a:rPr lang="en-US" smtClean="0">
                <a:latin typeface="Century Gothic" pitchFamily="34" charset="0"/>
              </a:rPr>
              <a:t>Menurut Nik Safiah Karim et al. (2008), frasa kerja sama ada jenis transitif atau tak transitif, boleh menerima ayat komplemen. </a:t>
            </a:r>
          </a:p>
          <a:p>
            <a:r>
              <a:rPr lang="en-US" smtClean="0">
                <a:latin typeface="Century Gothic" pitchFamily="34" charset="0"/>
              </a:rPr>
              <a:t>Apabila ini berlaku, ayat yang terbentuk ialah ayat majmuk.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latin typeface="Century Gothic" pitchFamily="34" charset="0"/>
              </a:rPr>
              <a:t>FRASA KERJA DAN AYAT KOMPLEMEN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1" y="1600200"/>
            <a:ext cx="80010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>
                <a:latin typeface="Century Gothic" pitchFamily="34" charset="0"/>
              </a:rPr>
              <a:t>Pada akhir tugasan ini, guru pelatih dapat:</a:t>
            </a:r>
          </a:p>
          <a:p>
            <a:pPr eaLnBrk="1" hangingPunct="1">
              <a:buFont typeface="Arial" charset="0"/>
              <a:buNone/>
            </a:pPr>
            <a:endParaRPr lang="en-US" sz="800" b="1" smtClean="0">
              <a:latin typeface="Century Gothic" pitchFamily="34" charset="0"/>
            </a:endParaRPr>
          </a:p>
          <a:p>
            <a:pPr marL="860425" indent="-750888" eaLnBrk="1" hangingPunct="1">
              <a:buFont typeface="+mj-lt"/>
              <a:buAutoNum type="romanLcPeriod"/>
            </a:pPr>
            <a:r>
              <a:rPr lang="en-US" sz="2400" b="1" smtClean="0">
                <a:latin typeface="Century Gothic" pitchFamily="34" charset="0"/>
              </a:rPr>
              <a:t>Menjelaskan definisi frasa kerja dan binaan frasa kerja.					</a:t>
            </a:r>
          </a:p>
          <a:p>
            <a:pPr marL="860425" indent="-750888" eaLnBrk="1" hangingPunct="1">
              <a:buFont typeface="+mj-lt"/>
              <a:buAutoNum type="romanLcPeriod"/>
            </a:pPr>
            <a:r>
              <a:rPr lang="en-US" sz="2400" b="1" smtClean="0">
                <a:latin typeface="Century Gothic" pitchFamily="34" charset="0"/>
              </a:rPr>
              <a:t>Menganalisa dan menghuraikan frasa kerja, binaan frasa kerja tanpa objek dan dengan objek.</a:t>
            </a:r>
          </a:p>
          <a:p>
            <a:pPr marL="860425" indent="-750888" eaLnBrk="1" hangingPunct="1">
              <a:buFont typeface="+mj-lt"/>
              <a:buAutoNum type="romanLcPeriod"/>
            </a:pPr>
            <a:r>
              <a:rPr lang="en-US" sz="2400" b="1" smtClean="0">
                <a:latin typeface="Century Gothic" pitchFamily="34" charset="0"/>
              </a:rPr>
              <a:t>Menghuraikan unsur keterangan dalam frasa kerja.</a:t>
            </a:r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OBJEKTIF KAJIAN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3704" y="1619536"/>
            <a:ext cx="8458200" cy="4606925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400" b="1" smtClean="0">
                <a:solidFill>
                  <a:srgbClr val="7030A0"/>
                </a:solidFill>
                <a:latin typeface="Century Gothic" pitchFamily="34" charset="0"/>
              </a:rPr>
              <a:t>Frasa Kerja Transitif + Ayat Komplemen:</a:t>
            </a:r>
            <a:endParaRPr lang="en-US" sz="2400" smtClean="0">
              <a:solidFill>
                <a:srgbClr val="00FFCC"/>
              </a:solidFill>
              <a:latin typeface="Century Gothic" pitchFamily="34" charset="0"/>
            </a:endParaRPr>
          </a:p>
          <a:p>
            <a:pPr lvl="0"/>
            <a:r>
              <a:rPr lang="en-US" sz="2400" smtClean="0">
                <a:latin typeface="Century Gothic" pitchFamily="34" charset="0"/>
              </a:rPr>
              <a:t>Cikgu Zainal menegaskan </a:t>
            </a:r>
            <a:r>
              <a:rPr lang="en-US" sz="2400" i="1" smtClean="0">
                <a:latin typeface="Century Gothic" pitchFamily="34" charset="0"/>
              </a:rPr>
              <a:t>bahawa senaman adalah penting untuk kesihatan badan.</a:t>
            </a:r>
            <a:endParaRPr lang="en-US" sz="2400" smtClean="0">
              <a:latin typeface="Century Gothic" pitchFamily="34" charset="0"/>
            </a:endParaRPr>
          </a:p>
          <a:p>
            <a:pPr lvl="0"/>
            <a:r>
              <a:rPr lang="en-US" sz="2400" smtClean="0">
                <a:latin typeface="Century Gothic" pitchFamily="34" charset="0"/>
              </a:rPr>
              <a:t>Pemuda itu mengakui </a:t>
            </a:r>
            <a:r>
              <a:rPr lang="en-US" sz="2400" i="1" smtClean="0">
                <a:latin typeface="Century Gothic" pitchFamily="34" charset="0"/>
              </a:rPr>
              <a:t>bahawa dia pernah berkhidmat dalam Persatuan Bulan Sabit Merah.</a:t>
            </a:r>
          </a:p>
          <a:p>
            <a:pPr lvl="0">
              <a:buNone/>
            </a:pPr>
            <a:endParaRPr lang="en-US" sz="800" smtClean="0">
              <a:latin typeface="Century Gothic" pitchFamily="34" charset="0"/>
            </a:endParaRPr>
          </a:p>
          <a:p>
            <a:pPr>
              <a:buNone/>
            </a:pPr>
            <a:r>
              <a:rPr lang="en-US" sz="2400" b="1" smtClean="0">
                <a:solidFill>
                  <a:srgbClr val="7030A0"/>
                </a:solidFill>
                <a:latin typeface="Century Gothic" pitchFamily="34" charset="0"/>
              </a:rPr>
              <a:t>Frasa Kerja Tak Transitif + Ayat Komplemen:</a:t>
            </a:r>
            <a:endParaRPr lang="en-US" sz="2400" smtClean="0">
              <a:solidFill>
                <a:srgbClr val="00FFCC"/>
              </a:solidFill>
              <a:latin typeface="Century Gothic" pitchFamily="34" charset="0"/>
            </a:endParaRPr>
          </a:p>
          <a:p>
            <a:pPr lvl="0"/>
            <a:r>
              <a:rPr lang="en-US" sz="2400" smtClean="0">
                <a:latin typeface="Century Gothic" pitchFamily="34" charset="0"/>
              </a:rPr>
              <a:t>Haji Amin percaya </a:t>
            </a:r>
            <a:r>
              <a:rPr lang="en-US" sz="2400" i="1" smtClean="0">
                <a:latin typeface="Century Gothic" pitchFamily="34" charset="0"/>
              </a:rPr>
              <a:t>bahawa mangsa kebakaran itu boleh diselamatkan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lvl="0"/>
            <a:r>
              <a:rPr lang="en-US" sz="2400" smtClean="0">
                <a:latin typeface="Century Gothic" pitchFamily="34" charset="0"/>
              </a:rPr>
              <a:t>Jasmin berpendapat </a:t>
            </a:r>
            <a:r>
              <a:rPr lang="en-US" sz="2400" i="1" smtClean="0">
                <a:latin typeface="Century Gothic" pitchFamily="34" charset="0"/>
              </a:rPr>
              <a:t>bahawa kerjaya guru sangat mencabar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52425"/>
            <a:ext cx="8540750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smtClean="0">
                <a:latin typeface="Century Gothic" pitchFamily="34" charset="0"/>
              </a:rPr>
              <a:t>FRASA KERJA DAN AYAT KOMPLEMEN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831848"/>
            <a:ext cx="8503920" cy="3883152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Unsur keterangan dalam frasa kerja terdiri daripada unsur yang menerangkan kata kerja tersebut dengan lebih lanjut lagi. </a:t>
            </a:r>
          </a:p>
          <a:p>
            <a:r>
              <a:rPr lang="en-US" smtClean="0">
                <a:latin typeface="Century Gothic" pitchFamily="34" charset="0"/>
              </a:rPr>
              <a:t>Unsur keterangan juga berfungsi sebagai frasa adverba. </a:t>
            </a:r>
          </a:p>
          <a:p>
            <a:r>
              <a:rPr lang="en-US" smtClean="0">
                <a:latin typeface="Century Gothic" pitchFamily="34" charset="0"/>
              </a:rPr>
              <a:t>Unsur keterangan hadir selepas objek, boleh terdiri daripada binaan frasa sendi nama, frasa adjektif, frasa nama dan kata adverba. 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81025"/>
            <a:ext cx="8540750" cy="409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smtClean="0">
                <a:latin typeface="Century Gothic" pitchFamily="34" charset="0"/>
              </a:rPr>
              <a:t>UNSUR KETERANGAN FRASA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416" y="2876264"/>
            <a:ext cx="7696200" cy="2895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tempat dan arah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waktu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cara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tujuan atau harapan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alat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penyertaan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hal atau perkara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Keterangan bagai/seperti/seumpama</a:t>
            </a:r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49425" y="581025"/>
            <a:ext cx="6099175" cy="485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UNSUR KETERANGAN FRASA KERJA DARI SUDUT MAKNA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" y="1526738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Berdasarkan aspek makna yang hadir dalam frasa kerja, unsur keterangan dapat dibahagikan kepada 8 jenis, iaitu: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457200"/>
            <a:ext cx="6251575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627496"/>
          <a:ext cx="8305800" cy="4675293"/>
        </p:xfrm>
        <a:graphic>
          <a:graphicData uri="http://schemas.openxmlformats.org/drawingml/2006/table">
            <a:tbl>
              <a:tblPr/>
              <a:tblGrid>
                <a:gridCol w="1752600"/>
                <a:gridCol w="3415107"/>
                <a:gridCol w="3138093"/>
              </a:tblGrid>
              <a:tr h="270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700" b="1">
                          <a:latin typeface="Century Gothic" pitchFamily="34" charset="0"/>
                          <a:ea typeface="SimHei"/>
                          <a:cs typeface="Times New Roman"/>
                        </a:rPr>
                        <a:t>Jenis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700" b="1">
                          <a:latin typeface="Century Gothic" pitchFamily="34" charset="0"/>
                          <a:ea typeface="SimHei"/>
                          <a:cs typeface="Times New Roman"/>
                        </a:rPr>
                        <a:t>Huraian / Deskiptor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700" b="1">
                          <a:latin typeface="Century Gothic" pitchFamily="34" charset="0"/>
                          <a:ea typeface="SimHei"/>
                          <a:cs typeface="Times New Roman"/>
                        </a:rPr>
                        <a:t>Contoh Ayat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297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endParaRPr lang="en-US" sz="17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endParaRPr lang="en-US" sz="17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r>
                        <a:rPr lang="en-US" sz="17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</a:t>
                      </a:r>
                      <a:r>
                        <a:rPr lang="en-US" sz="1700" baseline="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r>
                        <a:rPr lang="en-US" sz="17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tempat </a:t>
                      </a: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atau arah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Unsur keterangan tempat atau arah membincangkan tempat berlakunya sesuatu peristiwa. 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17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di, ke, dari, daripada, kepada</a:t>
                      </a:r>
                      <a:r>
                        <a:rPr lang="en-US" sz="1700" b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dan </a:t>
                      </a:r>
                      <a:r>
                        <a:rPr lang="en-US" sz="17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pada</a:t>
                      </a: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Dia belajar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di universiti</a:t>
                      </a: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Cikgu Chua berasal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dari Johor.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Abang memanjat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ke atas bumbung rumah.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46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endParaRPr lang="en-US" sz="17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endParaRPr lang="en-US" sz="17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  <a:tabLst/>
                      </a:pPr>
                      <a:r>
                        <a:rPr lang="en-US" sz="17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 waktu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Terdapat dua bentuk keterangan waktu iaitu: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Bentuk frasa sendi nama yang mengandungi kata sendi nama </a:t>
                      </a:r>
                      <a:r>
                        <a:rPr lang="en-US" sz="17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pada, dalam, sejak</a:t>
                      </a: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 dan </a:t>
                      </a:r>
                      <a:r>
                        <a:rPr lang="en-US" sz="17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hingga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Bentuk frasa nama seperti </a:t>
                      </a:r>
                      <a:r>
                        <a:rPr lang="en-US" sz="17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semalam, tahun lepas, dua dekad yang lalu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Pensyarah itu menamatkan kuliah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pada jam 9 malam.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Pameran kraf tangan itu bermula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sejak semalam.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700">
                          <a:latin typeface="Century Gothic" pitchFamily="34" charset="0"/>
                          <a:ea typeface="SimHei"/>
                          <a:cs typeface="Times New Roman"/>
                        </a:rPr>
                        <a:t>Nora menunggu kepulangan suaminya </a:t>
                      </a:r>
                      <a:r>
                        <a:rPr lang="en-US" sz="1700" i="1">
                          <a:latin typeface="Century Gothic" pitchFamily="34" charset="0"/>
                          <a:ea typeface="SimHei"/>
                          <a:cs typeface="Times New Roman"/>
                        </a:rPr>
                        <a:t>hingga pukul 12 malam.</a:t>
                      </a:r>
                      <a:endParaRPr lang="en-US" sz="17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68425" y="428625"/>
            <a:ext cx="6403975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783080"/>
          <a:ext cx="8229601" cy="3840480"/>
        </p:xfrm>
        <a:graphic>
          <a:graphicData uri="http://schemas.openxmlformats.org/drawingml/2006/table">
            <a:tbl>
              <a:tblPr/>
              <a:tblGrid>
                <a:gridCol w="1562387"/>
                <a:gridCol w="3557910"/>
                <a:gridCol w="3109304"/>
              </a:tblGrid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cara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Terdapat dua bentuk keterangan cara iaitu: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cara bersumberkan kata adjektif.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cara yang dibina daripada frasa sendi nama yang mengandungi kata sendi nama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 diikuti oleh kata adjektif yang menerima kata pembenda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-nya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147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lphaLcParenBoth"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Air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sungai mengalir deras. (KA berfungsi KAdv)          </a:t>
                      </a: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3147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    Air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sungai mengalir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derasnya.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 (FS)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 startAt="2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Azman berlari pantas.     (KA berfungsi KAdv)</a:t>
                      </a:r>
                    </a:p>
                    <a:p>
                      <a:pPr marL="341313" marR="0" indent="-112713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 Azman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berlari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</a:t>
                      </a:r>
                      <a:r>
                        <a:rPr lang="en-US" sz="1800" i="1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 pantasnya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 (FS)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(c) Monorel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itu bergerak laju. (KA berfungsi KAdv)</a:t>
                      </a:r>
                    </a:p>
                    <a:p>
                      <a:pPr marL="341313" marR="0" indent="-112713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 Monorel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itu bergerak </a:t>
                      </a: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  </a:t>
                      </a:r>
                      <a:r>
                        <a:rPr lang="en-US" sz="1800" i="1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dengan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lajunya.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 (FS)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581025"/>
            <a:ext cx="6403975" cy="485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057400"/>
          <a:ext cx="8001000" cy="3657600"/>
        </p:xfrm>
        <a:graphic>
          <a:graphicData uri="http://schemas.openxmlformats.org/drawingml/2006/table">
            <a:tbl>
              <a:tblPr/>
              <a:tblGrid>
                <a:gridCol w="1676400"/>
                <a:gridCol w="3301666"/>
                <a:gridCol w="3022934"/>
              </a:tblGrid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tujuan atau harapan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Unsur yang menerangkan maksud sesuatu perbuatan atau kejadian.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demi, untuk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dan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bagi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Navin belajar bersungguh-sungguh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demi masa hadapan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Penghulu kampung berucap di perhimpunan itu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bagi menjelaskan isu sebenar.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Mereka berkahwin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untuk mencapai kebahagiaan hidup.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609600"/>
            <a:ext cx="6175375" cy="485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783080"/>
          <a:ext cx="8229600" cy="4114800"/>
        </p:xfrm>
        <a:graphic>
          <a:graphicData uri="http://schemas.openxmlformats.org/drawingml/2006/table">
            <a:tbl>
              <a:tblPr/>
              <a:tblGrid>
                <a:gridCol w="1562387"/>
                <a:gridCol w="3557909"/>
                <a:gridCol w="3109304"/>
              </a:tblGrid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alat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Unsur yang  menerangkan peralatan, perkakas atau benda yang digunakan dalam sesuatu proses atau peristiwa.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dengan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None/>
                      </a:pP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Guru pelatih itu datang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menaiki teksi.</a:t>
                      </a: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Encik Mohan memotong kek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pisau.</a:t>
                      </a: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Hamiz memukul bola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kayu hoki.</a:t>
                      </a: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18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penyertaan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Unsur yang menerangkan maksud ikut serta, ikut bersama-sama atau melibatkan diri.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1800" b="1" i="1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dengan</a:t>
                      </a:r>
                      <a:r>
                        <a:rPr lang="en-US" sz="1800" i="1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None/>
                      </a:pP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Aminah datang ke masjid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suaminya.</a:t>
                      </a: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1800">
                          <a:latin typeface="Century Gothic" pitchFamily="34" charset="0"/>
                          <a:ea typeface="SimHei"/>
                          <a:cs typeface="Times New Roman"/>
                        </a:rPr>
                        <a:t>Puan Zainon masuk ke pejabat </a:t>
                      </a:r>
                      <a:r>
                        <a:rPr lang="en-US" sz="1800" i="1">
                          <a:latin typeface="Century Gothic" pitchFamily="34" charset="0"/>
                          <a:ea typeface="SimHei"/>
                          <a:cs typeface="Times New Roman"/>
                        </a:rPr>
                        <a:t>dengan pembantunya.</a:t>
                      </a:r>
                      <a:endParaRPr lang="en-US" sz="18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609600"/>
            <a:ext cx="6175375" cy="485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057400"/>
          <a:ext cx="8458200" cy="3048000"/>
        </p:xfrm>
        <a:graphic>
          <a:graphicData uri="http://schemas.openxmlformats.org/drawingml/2006/table">
            <a:tbl>
              <a:tblPr/>
              <a:tblGrid>
                <a:gridCol w="1605786"/>
                <a:gridCol w="3656740"/>
                <a:gridCol w="3195674"/>
              </a:tblGrid>
              <a:tr h="191247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hal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Unsur yang menerangkan keadaan.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tentang, mengenai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dan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terhadap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Tuan pengurus sedang memikirkan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tentang masalah itu.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Panel disiplin membuat teguran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terhadap kes itu.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Beliau membuat penilaian semula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tentang projek tersebut.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752600"/>
          <a:ext cx="8458200" cy="3352800"/>
        </p:xfrm>
        <a:graphic>
          <a:graphicData uri="http://schemas.openxmlformats.org/drawingml/2006/table">
            <a:tbl>
              <a:tblPr/>
              <a:tblGrid>
                <a:gridCol w="1605786"/>
                <a:gridCol w="3656740"/>
                <a:gridCol w="3195674"/>
              </a:tblGrid>
              <a:tr h="2151529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sz="2000" smtClean="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smtClean="0">
                          <a:latin typeface="Century Gothic" pitchFamily="34" charset="0"/>
                          <a:ea typeface="SimHei"/>
                          <a:cs typeface="Times New Roman"/>
                        </a:rPr>
                        <a:t>Keterangan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bagai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Unsur yang menerangkan keserupaan, kesamaan atau hampir sama.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Kata sendi nama yang digunakan ialah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seperti, bagai, sebagai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 </a:t>
                      </a: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dan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Century Gothic" pitchFamily="34" charset="0"/>
                          <a:ea typeface="SimHei"/>
                          <a:cs typeface="Times New Roman"/>
                        </a:rPr>
                        <a:t>bak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Azlan berlagak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seperti pegawai tinggi.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Kepantasan lelaki itu bertindak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bagai lipas kudung.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Diana berlakon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sebagai Puteri Gunung Ledang.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AutoNum type="alphaLcParenBoth"/>
                      </a:pPr>
                      <a:r>
                        <a:rPr lang="en-US" sz="2000">
                          <a:latin typeface="Century Gothic" pitchFamily="34" charset="0"/>
                          <a:ea typeface="SimHei"/>
                          <a:cs typeface="Times New Roman"/>
                        </a:rPr>
                        <a:t>Hidungnya mancung </a:t>
                      </a:r>
                      <a:r>
                        <a:rPr lang="en-US" sz="2000" i="1">
                          <a:latin typeface="Century Gothic" pitchFamily="34" charset="0"/>
                          <a:ea typeface="SimHei"/>
                          <a:cs typeface="Times New Roman"/>
                        </a:rPr>
                        <a:t>bak seludang.</a:t>
                      </a:r>
                      <a:endParaRPr lang="en-US" sz="2000">
                        <a:latin typeface="Century Gothic" pitchFamily="34" charset="0"/>
                        <a:ea typeface="SimHe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752" y="296840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KETERANGAN FRASA KERJA </a:t>
            </a:r>
            <a:br>
              <a:rPr lang="en-US" sz="2800" b="1" smtClean="0">
                <a:latin typeface="Century Gothic" pitchFamily="34" charset="0"/>
              </a:rPr>
            </a:br>
            <a:r>
              <a:rPr lang="en-US" sz="2800" b="1" smtClean="0">
                <a:latin typeface="Century Gothic" pitchFamily="34" charset="0"/>
              </a:rPr>
              <a:t>DARI SUDUT MAKNA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</a:pPr>
            <a:r>
              <a:rPr lang="en-US" b="1" smtClean="0">
                <a:latin typeface="Century Gothic" pitchFamily="34" charset="0"/>
                <a:cs typeface="Arial" pitchFamily="34" charset="0"/>
              </a:rPr>
              <a:t>Buku rujukan rasmi tentang tatabahasa BM yang diterbitkan oleh </a:t>
            </a:r>
            <a:r>
              <a:rPr lang="en-US" b="1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Dewan Bahasa dan Pustaka</a:t>
            </a:r>
            <a:r>
              <a:rPr lang="en-US" b="1" smtClean="0">
                <a:latin typeface="Century Gothic" pitchFamily="34" charset="0"/>
                <a:cs typeface="Arial" pitchFamily="34" charset="0"/>
              </a:rPr>
              <a:t>, sebuah agensi perancang bahasa dan sastera di bawah KPM.</a:t>
            </a:r>
          </a:p>
          <a:p>
            <a:pPr>
              <a:buClr>
                <a:schemeClr val="accent6"/>
              </a:buClr>
              <a:buNone/>
            </a:pPr>
            <a:endParaRPr lang="en-US" sz="1400" b="1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b="1" smtClean="0">
                <a:latin typeface="Century Gothic" pitchFamily="34" charset="0"/>
                <a:cs typeface="Arial" pitchFamily="34" charset="0"/>
              </a:rPr>
              <a:t>Dijadikan tatabahasa pegangan oleh KPT &amp; KPM. </a:t>
            </a:r>
          </a:p>
          <a:p>
            <a:endParaRPr lang="en-US" b="1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Tatabahasa Dewan (Edisi Ketiga)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55" r="2128" b="2250"/>
          <a:stretch>
            <a:fillRect/>
          </a:stretch>
        </p:blipFill>
        <p:spPr bwMode="auto">
          <a:xfrm>
            <a:off x="5257800" y="16764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72904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Siti Hajar Abdul Aziz (2008)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sz="2400" smtClean="0">
                <a:latin typeface="Century Gothic" pitchFamily="34" charset="0"/>
              </a:rPr>
              <a:t>Frasa yang terdiri daripada kata kerja sebagai unsur intinya. Frasa kerja bertugas sebagai predikat dalam susunan ayat biasa.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Abdullah Hassan (2006): </a:t>
            </a:r>
            <a:r>
              <a:rPr lang="en-US" sz="2400" smtClean="0">
                <a:latin typeface="Century Gothic" pitchFamily="34" charset="0"/>
              </a:rPr>
              <a:t>Frasa kerja terdiri daripada satu atau beberapa perkataan dengan kata kerja berfungsi sebagai fungsinya. Frasa kerja wujud dalam sesuatu ayat dalam binaan predikat.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buNone/>
            </a:pPr>
            <a:endParaRPr lang="en-US" sz="800" smtClean="0">
              <a:latin typeface="Century Gothic" pitchFamily="34" charset="0"/>
            </a:endParaRPr>
          </a:p>
          <a:p>
            <a:pPr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Nik Safiah (2008): </a:t>
            </a:r>
            <a:r>
              <a:rPr lang="en-US" sz="2400" smtClean="0">
                <a:latin typeface="Century Gothic" pitchFamily="34" charset="0"/>
              </a:rPr>
              <a:t>Frasa kerja ialah binaan ayat yang boleh terdiri daripada satu perkataan atau lebih dan kata intinya kata kerja.</a:t>
            </a:r>
          </a:p>
          <a:p>
            <a:pPr eaLnBrk="1" hangingPunct="1">
              <a:buNone/>
            </a:pPr>
            <a:endParaRPr lang="en-US" sz="2400" smtClean="0">
              <a:latin typeface="Century Gothic" pitchFamily="34" charset="0"/>
            </a:endParaRPr>
          </a:p>
          <a:p>
            <a:pPr eaLnBrk="1" hangingPunct="1"/>
            <a:endParaRPr lang="en-US" sz="240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		</a:t>
            </a:r>
            <a:endParaRPr lang="en-US" sz="2400" i="1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DEFINISI FRASA KERJA (FK)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1524000"/>
            <a:ext cx="4038600" cy="4681728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latin typeface="Century Gothic" pitchFamily="34" charset="0"/>
              </a:rPr>
              <a:t>Rujukan utama pengguna yang hendak mendalami Bahasa Melayu.</a:t>
            </a:r>
          </a:p>
          <a:p>
            <a:pPr>
              <a:buNone/>
            </a:pPr>
            <a:endParaRPr lang="en-US" sz="900" b="1" smtClean="0">
              <a:latin typeface="Century Gothic" pitchFamily="34" charset="0"/>
            </a:endParaRPr>
          </a:p>
          <a:p>
            <a:r>
              <a:rPr lang="en-US" b="1" smtClean="0">
                <a:latin typeface="Century Gothic" pitchFamily="34" charset="0"/>
              </a:rPr>
              <a:t>Kamus ekabahasa Melayu yang paling lengkap dari segi kosa kata dan dari segi penjelasan maklumat tentang sesuatu kata. </a:t>
            </a:r>
            <a:endParaRPr lang="en-US" b="1">
              <a:latin typeface="Century Gothic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Kamus Dewan (Edisi Keempat)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48" r="15587"/>
          <a:stretch>
            <a:fillRect/>
          </a:stretch>
        </p:blipFill>
        <p:spPr bwMode="auto">
          <a:xfrm>
            <a:off x="609600" y="1600200"/>
            <a:ext cx="3505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smtClean="0">
                <a:latin typeface="Century Gothic" pitchFamily="34" charset="0"/>
              </a:rPr>
              <a:t>Binaan yang boleh terdiri daripada satu perkataan atau lebih dan kata intinya ialah kata kerja. </a:t>
            </a:r>
          </a:p>
          <a:p>
            <a:pPr eaLnBrk="1" hangingPunct="1"/>
            <a:r>
              <a:rPr lang="en-US" sz="2800" smtClean="0">
                <a:latin typeface="Century Gothic" pitchFamily="34" charset="0"/>
              </a:rPr>
              <a:t>Frasa kerja bertugas sebagai predikat dalam susunan ayat biasa seperti contoh-contoh yang berikut :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latin typeface="Century Gothic" pitchFamily="34" charset="0"/>
            </a:endParaRPr>
          </a:p>
          <a:p>
            <a:pPr eaLnBrk="1" hangingPunct="1">
              <a:buNone/>
            </a:pPr>
            <a:endParaRPr lang="en-US" sz="2800" smtClean="0">
              <a:latin typeface="Century Gothic" pitchFamily="34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latin typeface="Century Gothic" pitchFamily="34" charset="0"/>
              </a:rPr>
              <a:t>FRASA KERJA (FK)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419600"/>
          <a:ext cx="7086600" cy="136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842"/>
                <a:gridCol w="4760758"/>
              </a:tblGrid>
              <a:tr h="2770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Subjek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Predikat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(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Frasa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Kerja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Ibu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sedang 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menjemur </a:t>
                      </a: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kain.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Dia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menendang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bola.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Century Gothic" pitchFamily="34" charset="0"/>
              </a:rPr>
              <a:t>Binaan frasa kerja boleh terdiri daripada </a:t>
            </a:r>
            <a:r>
              <a:rPr lang="en-US" sz="2800" b="1" u="sng" smtClean="0">
                <a:latin typeface="Century Gothic" pitchFamily="34" charset="0"/>
              </a:rPr>
              <a:t>kata kerja tak transitif</a:t>
            </a:r>
            <a:r>
              <a:rPr lang="en-US" sz="2800" b="1" smtClean="0">
                <a:latin typeface="Century Gothic" pitchFamily="34" charset="0"/>
              </a:rPr>
              <a:t> </a:t>
            </a:r>
            <a:r>
              <a:rPr lang="en-US" sz="2800" smtClean="0">
                <a:latin typeface="Century Gothic" pitchFamily="34" charset="0"/>
              </a:rPr>
              <a:t>atau </a:t>
            </a:r>
            <a:r>
              <a:rPr lang="en-US" sz="2800" b="1" u="sng" smtClean="0">
                <a:latin typeface="Century Gothic" pitchFamily="34" charset="0"/>
              </a:rPr>
              <a:t>kata kerja transitif</a:t>
            </a:r>
            <a:r>
              <a:rPr lang="en-US" sz="2800" smtClean="0">
                <a:latin typeface="Century Gothic" pitchFamily="34" charset="0"/>
              </a:rPr>
              <a:t>.</a:t>
            </a:r>
          </a:p>
          <a:p>
            <a:pPr>
              <a:buNone/>
            </a:pPr>
            <a:endParaRPr lang="en-US" sz="800" smtClean="0">
              <a:latin typeface="Century Gothic" pitchFamily="34" charset="0"/>
            </a:endParaRPr>
          </a:p>
          <a:p>
            <a:r>
              <a:rPr lang="en-US" sz="2800" b="1" smtClean="0">
                <a:solidFill>
                  <a:srgbClr val="C00000"/>
                </a:solidFill>
                <a:latin typeface="Century Gothic" pitchFamily="34" charset="0"/>
              </a:rPr>
              <a:t>Kata Kerja Tak Transitif </a:t>
            </a:r>
            <a:r>
              <a:rPr lang="en-US" sz="2800" smtClean="0">
                <a:latin typeface="Century Gothic" pitchFamily="34" charset="0"/>
              </a:rPr>
              <a:t>ialah kata kerja yang </a:t>
            </a:r>
            <a:r>
              <a:rPr lang="en-US" sz="2800" u="sng" smtClean="0">
                <a:latin typeface="Century Gothic" pitchFamily="34" charset="0"/>
              </a:rPr>
              <a:t>tidak</a:t>
            </a:r>
            <a:r>
              <a:rPr lang="en-US" sz="2800" smtClean="0">
                <a:latin typeface="Century Gothic" pitchFamily="34" charset="0"/>
              </a:rPr>
              <a:t> memerlukan objek, iaitu ia </a:t>
            </a:r>
            <a:r>
              <a:rPr lang="en-US" sz="2800" u="sng" smtClean="0">
                <a:latin typeface="Century Gothic" pitchFamily="34" charset="0"/>
              </a:rPr>
              <a:t>tidak</a:t>
            </a:r>
            <a:r>
              <a:rPr lang="en-US" sz="2800" smtClean="0">
                <a:latin typeface="Century Gothic" pitchFamily="34" charset="0"/>
              </a:rPr>
              <a:t> diikuti oleh frasa nama sebagai penyambut untuk melengkapkannya.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Century Gothic" pitchFamily="34" charset="0"/>
              </a:rPr>
              <a:t>  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rgbClr val="3333CC"/>
                </a:solidFill>
                <a:latin typeface="Century Gothic" pitchFamily="34" charset="0"/>
              </a:rPr>
              <a:t>BINAAN FRASA KERJA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009864"/>
            <a:ext cx="563880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smtClean="0">
                <a:latin typeface="Century Gothic" pitchFamily="34" charset="0"/>
              </a:rPr>
              <a:t>Contoh :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1. Bendera-bendera </a:t>
            </a:r>
            <a:r>
              <a:rPr lang="en-US" sz="2400" b="1" smtClean="0">
                <a:solidFill>
                  <a:srgbClr val="0070C0"/>
                </a:solidFill>
                <a:latin typeface="Century Gothic" pitchFamily="34" charset="0"/>
              </a:rPr>
              <a:t>berkibaran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2. Anak kucingnya </a:t>
            </a:r>
            <a:r>
              <a:rPr lang="en-US" sz="2400" b="1" smtClean="0">
                <a:solidFill>
                  <a:srgbClr val="0070C0"/>
                </a:solidFill>
                <a:latin typeface="Century Gothic" pitchFamily="34" charset="0"/>
              </a:rPr>
              <a:t>terjatuh</a:t>
            </a:r>
            <a:r>
              <a:rPr lang="en-US" sz="240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2392363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entury Gothic" pitchFamily="34" charset="0"/>
              </a:rPr>
              <a:t>Kata Kerja Transitif </a:t>
            </a:r>
            <a:r>
              <a:rPr lang="en-US" sz="2800" smtClean="0">
                <a:latin typeface="Century Gothic" pitchFamily="34" charset="0"/>
              </a:rPr>
              <a:t>ialah kata kerja yang memerlukan objek, iaitu kata kerja yang mesti diikuti oleh frasa nama sebagai penyambut untuk melengkapkan kerja tersebut.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rgbClr val="3333CC"/>
                </a:solidFill>
                <a:latin typeface="Century Gothic" pitchFamily="34" charset="0"/>
              </a:rPr>
              <a:t>BINAAN FRASA KERJA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7924800" cy="20005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smtClean="0">
                <a:latin typeface="Century Gothic" pitchFamily="34" charset="0"/>
              </a:rPr>
              <a:t>Contoh :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1. Sharul </a:t>
            </a:r>
            <a:r>
              <a:rPr lang="en-US" sz="2400" b="1" smtClean="0">
                <a:solidFill>
                  <a:srgbClr val="0070C0"/>
                </a:solidFill>
                <a:latin typeface="Century Gothic" pitchFamily="34" charset="0"/>
              </a:rPr>
              <a:t>menulis</a:t>
            </a:r>
            <a:r>
              <a:rPr lang="en-US" sz="2400" smtClean="0">
                <a:latin typeface="Century Gothic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Century Gothic" pitchFamily="34" charset="0"/>
              </a:rPr>
              <a:t>surat</a:t>
            </a:r>
            <a:r>
              <a:rPr lang="en-US" sz="2400" smtClean="0">
                <a:latin typeface="Century Gothic" pitchFamily="34" charset="0"/>
              </a:rPr>
              <a:t> kepada sahabatnya.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2. Puan Aini </a:t>
            </a:r>
            <a:r>
              <a:rPr lang="en-US" sz="2400" b="1" smtClean="0">
                <a:solidFill>
                  <a:srgbClr val="0070C0"/>
                </a:solidFill>
                <a:latin typeface="Century Gothic" pitchFamily="34" charset="0"/>
              </a:rPr>
              <a:t>menyiram</a:t>
            </a:r>
            <a:r>
              <a:rPr lang="en-US" sz="2400" smtClean="0">
                <a:latin typeface="Century Gothic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Century Gothic" pitchFamily="34" charset="0"/>
              </a:rPr>
              <a:t>pokok bunga </a:t>
            </a:r>
            <a:r>
              <a:rPr lang="en-US" sz="2400" smtClean="0">
                <a:latin typeface="Century Gothic" pitchFamily="34" charset="0"/>
              </a:rPr>
              <a:t>setiap petang.</a:t>
            </a:r>
          </a:p>
          <a:p>
            <a:pPr>
              <a:buFont typeface="Arial" charset="0"/>
              <a:buNone/>
            </a:pPr>
            <a:endParaRPr lang="en-US" sz="120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Catatan Penting: </a:t>
            </a:r>
          </a:p>
          <a:p>
            <a:pPr>
              <a:buFont typeface="Arial" charset="0"/>
              <a:buNone/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pokok bunga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sebagai objek atau </a:t>
            </a:r>
            <a:r>
              <a:rPr lang="en-US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penyambut bagi KK Transitif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68320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smtClean="0">
                <a:latin typeface="Century Gothic" pitchFamily="34" charset="0"/>
              </a:rPr>
              <a:t>BINAAN FRASA KERJA TANPA OBJEK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295400"/>
          <a:ext cx="403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08144" y="990600"/>
            <a:ext cx="457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smtClean="0">
                <a:latin typeface="Century Gothic" pitchFamily="34" charset="0"/>
              </a:rPr>
              <a:t>  Tidak memerlukann objek.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600" smtClean="0">
                <a:latin typeface="Century Gothic" pitchFamily="34" charset="0"/>
              </a:rPr>
              <a:t> Jika sesuatu ayat aktif tidak dapat dipasifkan, maka kata kerja tersebut bukan kata kerja transitif dan tidak berobjek.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46896" y="2362200"/>
            <a:ext cx="3173104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Semua murid </a:t>
            </a:r>
            <a:r>
              <a:rPr lang="en-US" sz="2000" b="1" smtClean="0">
                <a:solidFill>
                  <a:schemeClr val="accent5"/>
                </a:solidFill>
                <a:latin typeface="Century Gothic" pitchFamily="34" charset="0"/>
              </a:rPr>
              <a:t>bangun</a:t>
            </a:r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en-US" sz="20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3493824"/>
            <a:ext cx="44196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Kesihatan ibunya </a:t>
            </a:r>
            <a:r>
              <a:rPr lang="en-US" sz="2000" b="1" smtClean="0">
                <a:solidFill>
                  <a:schemeClr val="accent5"/>
                </a:solidFill>
                <a:latin typeface="Century Gothic" pitchFamily="34" charset="0"/>
              </a:rPr>
              <a:t>beransur</a:t>
            </a:r>
            <a:r>
              <a:rPr lang="en-US" sz="20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Century Gothic" pitchFamily="34" charset="0"/>
              </a:rPr>
              <a:t>baik.</a:t>
            </a:r>
            <a:endParaRPr lang="en-US" sz="2000" b="1" i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19600" y="4027224"/>
            <a:ext cx="44196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Saya</a:t>
            </a:r>
            <a:r>
              <a:rPr lang="en-US" sz="20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smtClean="0">
                <a:solidFill>
                  <a:schemeClr val="accent5"/>
                </a:solidFill>
                <a:latin typeface="Century Gothic" pitchFamily="34" charset="0"/>
              </a:rPr>
              <a:t>tinggal</a:t>
            </a:r>
            <a:r>
              <a:rPr lang="en-US" sz="20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i="1" smtClean="0">
                <a:solidFill>
                  <a:srgbClr val="009900"/>
                </a:solidFill>
                <a:latin typeface="Century Gothic" pitchFamily="34" charset="0"/>
              </a:rPr>
              <a:t>di Kuala Lumpur.</a:t>
            </a:r>
            <a:endParaRPr lang="en-US" sz="2000" b="1" i="1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19600" y="4560624"/>
            <a:ext cx="44196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Dia</a:t>
            </a:r>
            <a:r>
              <a:rPr lang="en-US" sz="20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smtClean="0">
                <a:solidFill>
                  <a:schemeClr val="accent5"/>
                </a:solidFill>
                <a:latin typeface="Century Gothic" pitchFamily="34" charset="0"/>
              </a:rPr>
              <a:t>berbantalkan</a:t>
            </a:r>
            <a:r>
              <a:rPr lang="en-US" sz="20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i="1" smtClean="0">
                <a:solidFill>
                  <a:srgbClr val="7030A0"/>
                </a:solidFill>
                <a:latin typeface="Century Gothic" pitchFamily="34" charset="0"/>
              </a:rPr>
              <a:t>lengan.</a:t>
            </a:r>
            <a:endParaRPr lang="en-US" sz="2000" b="1" i="1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19600" y="5486400"/>
            <a:ext cx="32766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Lelaki itu </a:t>
            </a:r>
            <a:r>
              <a:rPr lang="en-US" sz="2000" b="1" smtClean="0">
                <a:solidFill>
                  <a:schemeClr val="accent5"/>
                </a:solidFill>
                <a:latin typeface="Century Gothic" pitchFamily="34" charset="0"/>
              </a:rPr>
              <a:t>berseluar</a:t>
            </a:r>
            <a:r>
              <a:rPr lang="en-US" sz="2000" b="1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entury Gothic" pitchFamily="34" charset="0"/>
              </a:rPr>
              <a:t>jean.</a:t>
            </a:r>
            <a:endParaRPr lang="en-US" sz="2000" b="1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448"/>
            <a:ext cx="8156448" cy="1444752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Century Gothic" pitchFamily="34" charset="0"/>
              </a:rPr>
              <a:t>Kata kerja tak transitif ini tidak memerlukan apa-apa unsur sebagai pelengkap kerana kata kerja telah mempunyai makna yang sempurna.</a:t>
            </a:r>
            <a:endParaRPr lang="en-US" sz="2800"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KATA KERJA TAK TRANSITIF TANPA PELENGKAP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3787833"/>
          <a:ext cx="5867400" cy="185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</a:tblGrid>
              <a:tr h="277091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Contoh ayat: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  Pokok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kelapa itu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tumbang</a:t>
                      </a: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2.  Penduduk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kampung </a:t>
                      </a:r>
                      <a:r>
                        <a:rPr lang="en-US" sz="2000" b="1" baseline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bergotong-royong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  Semua pelajar 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bangun</a:t>
                      </a: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92240"/>
            <a:ext cx="8610600" cy="46069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Kata kerja tak transitif </a:t>
            </a:r>
            <a:r>
              <a:rPr lang="en-US" sz="2400" b="1" smtClean="0">
                <a:latin typeface="Century Gothic" pitchFamily="34" charset="0"/>
              </a:rPr>
              <a:t>+</a:t>
            </a: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Century Gothic" pitchFamily="34" charset="0"/>
              </a:rPr>
              <a:t>Pelengkap adjektif: </a:t>
            </a:r>
          </a:p>
          <a:p>
            <a:pPr eaLnBrk="1" hangingPunct="1">
              <a:buNone/>
            </a:pPr>
            <a:r>
              <a:rPr lang="en-US" sz="2400" b="1" smtClean="0">
                <a:solidFill>
                  <a:schemeClr val="accent5"/>
                </a:solidFill>
                <a:latin typeface="Century Gothic" pitchFamily="34" charset="0"/>
              </a:rPr>
              <a:t>	</a:t>
            </a:r>
            <a:r>
              <a:rPr lang="en-US" sz="2400" smtClean="0">
                <a:latin typeface="Century Gothic" pitchFamily="34" charset="0"/>
              </a:rPr>
              <a:t>Kesihatan datuknya beransur </a:t>
            </a:r>
            <a:r>
              <a:rPr lang="en-US" sz="2400" b="1" smtClean="0">
                <a:solidFill>
                  <a:srgbClr val="FF0000"/>
                </a:solidFill>
                <a:latin typeface="Century Gothic" pitchFamily="34" charset="0"/>
              </a:rPr>
              <a:t>sihat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eaLnBrk="1" hangingPunct="1">
              <a:buNone/>
            </a:pPr>
            <a:r>
              <a:rPr lang="en-US" sz="2400" smtClean="0">
                <a:solidFill>
                  <a:schemeClr val="accent5"/>
                </a:solidFill>
                <a:latin typeface="Century Gothic" pitchFamily="34" charset="0"/>
              </a:rPr>
              <a:t>	</a:t>
            </a:r>
            <a:r>
              <a:rPr lang="en-US" sz="2400" smtClean="0">
                <a:latin typeface="Century Gothic" pitchFamily="34" charset="0"/>
              </a:rPr>
              <a:t>Budak itu tidak berbuat </a:t>
            </a:r>
            <a:r>
              <a:rPr lang="en-US" sz="2400" b="1" smtClean="0">
                <a:solidFill>
                  <a:srgbClr val="FF0000"/>
                </a:solidFill>
                <a:latin typeface="Century Gothic" pitchFamily="34" charset="0"/>
              </a:rPr>
              <a:t>jahat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n-US" sz="100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Kata kerja tak transitif </a:t>
            </a:r>
            <a:r>
              <a:rPr lang="en-US" sz="2400" b="1" smtClean="0">
                <a:latin typeface="Century Gothic" pitchFamily="34" charset="0"/>
              </a:rPr>
              <a:t>+</a:t>
            </a: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sz="2400" b="1" smtClean="0">
                <a:solidFill>
                  <a:srgbClr val="00B050"/>
                </a:solidFill>
                <a:latin typeface="Century Gothic" pitchFamily="34" charset="0"/>
              </a:rPr>
              <a:t>Pelengkap Frasa Sendi Nama: </a:t>
            </a:r>
            <a:r>
              <a:rPr lang="en-US" sz="2400" smtClean="0">
                <a:latin typeface="Century Gothic" pitchFamily="34" charset="0"/>
              </a:rPr>
              <a:t>Saya tinggal </a:t>
            </a:r>
            <a:r>
              <a:rPr lang="en-US" sz="2400" b="1" smtClean="0">
                <a:solidFill>
                  <a:srgbClr val="00B050"/>
                </a:solidFill>
                <a:latin typeface="Century Gothic" pitchFamily="34" charset="0"/>
              </a:rPr>
              <a:t>di Kuala Lumpur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Century Gothic" pitchFamily="34" charset="0"/>
              </a:rPr>
              <a:t>	Lorinya membelok </a:t>
            </a:r>
            <a:r>
              <a:rPr lang="en-US" sz="2400" b="1" smtClean="0">
                <a:solidFill>
                  <a:srgbClr val="00B050"/>
                </a:solidFill>
                <a:latin typeface="Century Gothic" pitchFamily="34" charset="0"/>
              </a:rPr>
              <a:t>ke kanan</a:t>
            </a:r>
            <a:r>
              <a:rPr lang="en-US" sz="2400" b="1" smtClean="0">
                <a:latin typeface="Century Gothic" pitchFamily="34" charset="0"/>
              </a:rPr>
              <a:t>.</a:t>
            </a:r>
            <a:endParaRPr lang="en-US" sz="240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1000" smtClean="0">
              <a:latin typeface="Century Gothic" pitchFamily="34" charset="0"/>
            </a:endParaRPr>
          </a:p>
          <a:p>
            <a:pPr marL="287338" indent="-287338" eaLnBrk="1" hangingPunct="1"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Kata kerja tak transitif </a:t>
            </a:r>
            <a:r>
              <a:rPr lang="en-US" sz="2400" b="1" smtClean="0">
                <a:latin typeface="Century Gothic" pitchFamily="34" charset="0"/>
              </a:rPr>
              <a:t>+</a:t>
            </a:r>
            <a:r>
              <a:rPr lang="en-US" sz="2400" b="1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sz="2400" b="1" smtClean="0">
                <a:solidFill>
                  <a:srgbClr val="00B0F0"/>
                </a:solidFill>
                <a:latin typeface="Century Gothic" pitchFamily="34" charset="0"/>
              </a:rPr>
              <a:t>Pelengkap Kata Nama: </a:t>
            </a:r>
          </a:p>
          <a:p>
            <a:pPr eaLnBrk="1" hangingPunct="1">
              <a:buNone/>
            </a:pPr>
            <a:r>
              <a:rPr lang="en-US" sz="2400" b="1" smtClean="0">
                <a:solidFill>
                  <a:srgbClr val="00B0F0"/>
                </a:solidFill>
                <a:latin typeface="Century Gothic" pitchFamily="34" charset="0"/>
              </a:rPr>
              <a:t>	</a:t>
            </a:r>
            <a:r>
              <a:rPr lang="en-US" sz="2400" smtClean="0">
                <a:latin typeface="Century Gothic" pitchFamily="34" charset="0"/>
              </a:rPr>
              <a:t>Rumah Aidil beratapkan </a:t>
            </a:r>
            <a:r>
              <a:rPr lang="en-US" sz="2400" b="1" smtClean="0">
                <a:solidFill>
                  <a:srgbClr val="00B0F0"/>
                </a:solidFill>
                <a:latin typeface="Century Gothic" pitchFamily="34" charset="0"/>
              </a:rPr>
              <a:t>nipah</a:t>
            </a:r>
            <a:r>
              <a:rPr lang="en-US" sz="2400" smtClean="0">
                <a:latin typeface="Century Gothic" pitchFamily="34" charset="0"/>
              </a:rPr>
              <a:t>.</a:t>
            </a:r>
          </a:p>
          <a:p>
            <a:pPr eaLnBrk="1" hangingPunct="1">
              <a:buNone/>
            </a:pPr>
            <a:r>
              <a:rPr lang="en-US" sz="2400" smtClean="0">
                <a:latin typeface="Century Gothic" pitchFamily="34" charset="0"/>
              </a:rPr>
              <a:t>	Pengemis itu berselimutkan </a:t>
            </a:r>
            <a:r>
              <a:rPr lang="en-US" sz="2400" b="1" smtClean="0">
                <a:solidFill>
                  <a:srgbClr val="00B0F0"/>
                </a:solidFill>
                <a:latin typeface="Century Gothic" pitchFamily="34" charset="0"/>
              </a:rPr>
              <a:t>embun</a:t>
            </a:r>
            <a:r>
              <a:rPr lang="en-US" sz="2400" smtClean="0">
                <a:latin typeface="Century Gothic" pitchFamily="34" charset="0"/>
              </a:rPr>
              <a:t>.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37575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Century Gothic" pitchFamily="34" charset="0"/>
              </a:rPr>
              <a:t>KATA KERJA TAK TRANSITIF DENGAN PELENGKAP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1597</TotalTime>
  <Words>1685</Words>
  <Application>Microsoft Office PowerPoint</Application>
  <PresentationFormat>On-screen Show (4:3)</PresentationFormat>
  <Paragraphs>281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PROGRAM PENSISWAZAHAN GURU (PPG)  Frasa Kerja (FK)  dalam Bahasa Melayu</vt:lpstr>
      <vt:lpstr>OBJEKTIF KAJIAN</vt:lpstr>
      <vt:lpstr>DEFINISI FRASA KERJA (FK)</vt:lpstr>
      <vt:lpstr>FRASA KERJA (FK)</vt:lpstr>
      <vt:lpstr>BINAAN FRASA KERJA</vt:lpstr>
      <vt:lpstr>BINAAN FRASA KERJA</vt:lpstr>
      <vt:lpstr>BINAAN FRASA KERJA TANPA OBJEK</vt:lpstr>
      <vt:lpstr>KATA KERJA TAK TRANSITIF TANPA PELENGKAP</vt:lpstr>
      <vt:lpstr>KATA KERJA TAK TRANSITIF DENGAN PELENGKAP</vt:lpstr>
      <vt:lpstr>KATA KERJA TAK TRANSITIF DENGAN  KATA NAMA (KN) SEBAGAI PENERANG</vt:lpstr>
      <vt:lpstr>BINAAN FRASA KERJA DENGAN OBJEK</vt:lpstr>
      <vt:lpstr>BINAAN FRASA KERJA DENGAN OBJEK</vt:lpstr>
      <vt:lpstr>FRASA KERJA DENGAN OBJEK</vt:lpstr>
      <vt:lpstr>FRASA KERJA SATU OBJEK</vt:lpstr>
      <vt:lpstr>FRASA KERJA DENGAN DUA OBJEK</vt:lpstr>
      <vt:lpstr>FRASA KERJA DAN KATA BANTU</vt:lpstr>
      <vt:lpstr>KATA BANTU ASPEK</vt:lpstr>
      <vt:lpstr>KATA BANTU RAGAM</vt:lpstr>
      <vt:lpstr>FRASA KERJA DAN AYAT KOMPLEMEN</vt:lpstr>
      <vt:lpstr>FRASA KERJA DAN AYAT KOMPLEMEN</vt:lpstr>
      <vt:lpstr>UNSUR KETERANGAN FRASA KERJA</vt:lpstr>
      <vt:lpstr>UNSUR KETERANGAN FRASA KERJA DARI SUDUT MAKNA</vt:lpstr>
      <vt:lpstr>KETERANGAN FRASA KERJA  DARI SUDUT MAKNA</vt:lpstr>
      <vt:lpstr>KETERANGAN FRASA KERJA  DARI SUDUT MAKNA</vt:lpstr>
      <vt:lpstr>KETERANGAN FRASA KERJA  DARI SUDUT MAKNA</vt:lpstr>
      <vt:lpstr>KETERANGAN FRASA KERJA  DARI SUDUT MAKNA</vt:lpstr>
      <vt:lpstr>KETERANGAN FRASA KERJA  DARI SUDUT MAKNA</vt:lpstr>
      <vt:lpstr>KETERANGAN FRASA KERJA  DARI SUDUT MAKNA</vt:lpstr>
      <vt:lpstr>Tatabahasa Dewan (Edisi Ketiga)</vt:lpstr>
      <vt:lpstr>Kamus Dewan (Edisi Keempat)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 Pemeri: ialah / adalah</dc:title>
  <dc:creator>Chua Lee Hui</dc:creator>
  <cp:lastModifiedBy>user</cp:lastModifiedBy>
  <cp:revision>168</cp:revision>
  <dcterms:created xsi:type="dcterms:W3CDTF">2011-08-09T13:00:38Z</dcterms:created>
  <dcterms:modified xsi:type="dcterms:W3CDTF">2014-03-14T06:20:49Z</dcterms:modified>
</cp:coreProperties>
</file>