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669088" cy="9926638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46" autoAdjust="0"/>
  </p:normalViewPr>
  <p:slideViewPr>
    <p:cSldViewPr>
      <p:cViewPr varScale="1">
        <p:scale>
          <a:sx n="59" d="100"/>
          <a:sy n="59" d="100"/>
        </p:scale>
        <p:origin x="-16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90572-BB4A-47E6-AEC9-4858FCCD973E}" type="datetimeFigureOut">
              <a:rPr lang="ms-MY" smtClean="0"/>
              <a:t>29/01/2014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CA2C5-B5FE-466D-82B6-29E3C44670C3}" type="slidenum">
              <a:rPr lang="ms-MY" smtClean="0"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2A0DE-6E80-4D1F-9DDD-6D194AEAF8BE}" type="datetimeFigureOut">
              <a:rPr lang="ms-MY" smtClean="0"/>
              <a:pPr/>
              <a:t>29/01/2014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AD8D8-3A8F-4961-8631-C60587EE923F}" type="slidenum">
              <a:rPr lang="ms-MY" smtClean="0"/>
              <a:pPr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81209C-3AE2-40D1-AFD3-030719418EC9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CAA79-FFB0-4279-BC41-5C911DBD9C41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AF5-99D6-428B-888D-62272DA3C093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FBE62-75D5-4778-80C3-CAB83272AB8F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D0CAC-7F62-43AB-829B-FBA9DF1BD639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DBCA2-B8BB-478D-BBAA-0ECFEA048FD3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D11D9-E200-4E5F-83CB-14C30310F592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432B8-666E-47E4-87CC-8B563A137EAF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FAA98-A6DD-46C3-8B9A-6C00A77EAE48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CB4FE-AFB9-4B99-9993-3EFE3D9A5E00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FB274-306B-4F7C-9555-206F318D52B7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ED7A6C-B94A-4544-B716-3C3ABE315405}" type="datetime1">
              <a:rPr lang="ms-MY" smtClean="0"/>
              <a:pPr/>
              <a:t>29/01/2014</a:t>
            </a:fld>
            <a:endParaRPr lang="ms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ms-MY" smtClean="0"/>
              <a:t>norehan/ppg/ipgkipoh</a:t>
            </a:r>
            <a:endParaRPr lang="ms-MY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7848C5-4BA8-46C8-A493-31C7129097FD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42918"/>
            <a:ext cx="8229600" cy="11430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PROGRAM PENSISWAZAHAN GURU (PPG)</a:t>
            </a:r>
            <a:endParaRPr lang="ms-MY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8077200" cy="4929222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3200" b="1" dirty="0" smtClean="0"/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3200" b="1" dirty="0" smtClean="0"/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3200" b="1" dirty="0" smtClean="0"/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3200" b="1" dirty="0" smtClean="0"/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5000" b="1" dirty="0" smtClean="0"/>
              <a:t>BMM 3110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5000" b="1" dirty="0" smtClean="0"/>
              <a:t>(SINTAKSIS)</a:t>
            </a:r>
          </a:p>
          <a:p>
            <a:pPr algn="ctr"/>
            <a:endParaRPr lang="en-US" sz="5000" dirty="0" smtClean="0"/>
          </a:p>
          <a:p>
            <a:pPr algn="ctr"/>
            <a:r>
              <a:rPr lang="en-US" sz="5000" b="1" dirty="0" smtClean="0"/>
              <a:t>INTERAKSI 1</a:t>
            </a:r>
          </a:p>
          <a:p>
            <a:pPr algn="ctr"/>
            <a:endParaRPr lang="en-US" sz="5000" b="1" dirty="0" smtClean="0"/>
          </a:p>
          <a:p>
            <a:pPr algn="ctr"/>
            <a:r>
              <a:rPr lang="en-US" sz="5000" b="1" dirty="0" smtClean="0"/>
              <a:t>(25 </a:t>
            </a:r>
            <a:r>
              <a:rPr lang="en-US" sz="5000" b="1" dirty="0" err="1" smtClean="0"/>
              <a:t>Januari</a:t>
            </a:r>
            <a:r>
              <a:rPr lang="en-US" sz="5000" b="1" dirty="0" smtClean="0"/>
              <a:t> 2014)</a:t>
            </a:r>
          </a:p>
          <a:p>
            <a:pPr algn="ctr"/>
            <a:endParaRPr lang="en-US" sz="5000" b="1" dirty="0" smtClean="0"/>
          </a:p>
          <a:p>
            <a:pPr algn="ctr"/>
            <a:r>
              <a:rPr lang="en-US" sz="5000" b="1" dirty="0" err="1" smtClean="0"/>
              <a:t>Oleh</a:t>
            </a:r>
            <a:r>
              <a:rPr lang="en-US" sz="5000" b="1" dirty="0" smtClean="0"/>
              <a:t>:</a:t>
            </a:r>
          </a:p>
          <a:p>
            <a:pPr algn="ctr"/>
            <a:r>
              <a:rPr lang="en-US" sz="5000" b="1" dirty="0" smtClean="0"/>
              <a:t>Norehan </a:t>
            </a:r>
            <a:r>
              <a:rPr lang="en-US" sz="5000" b="1" dirty="0" err="1" smtClean="0"/>
              <a:t>bt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Muhamad</a:t>
            </a:r>
            <a:endParaRPr lang="en-US" sz="5000" b="1" dirty="0" smtClean="0"/>
          </a:p>
          <a:p>
            <a:pPr algn="ctr"/>
            <a:r>
              <a:rPr lang="en-US" sz="5000" b="1" dirty="0" err="1" smtClean="0"/>
              <a:t>Jabatan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Pengajian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Melayu</a:t>
            </a:r>
            <a:endParaRPr lang="en-US" sz="5000" b="1" dirty="0" smtClean="0"/>
          </a:p>
          <a:p>
            <a:pPr algn="ctr"/>
            <a:r>
              <a:rPr lang="en-US" sz="5000" b="1" dirty="0" smtClean="0"/>
              <a:t>IPG </a:t>
            </a:r>
            <a:r>
              <a:rPr lang="en-US" sz="5000" b="1" dirty="0" err="1" smtClean="0"/>
              <a:t>Kampus</a:t>
            </a:r>
            <a:r>
              <a:rPr lang="en-US" sz="5000" b="1" dirty="0" smtClean="0"/>
              <a:t> Ipoh</a:t>
            </a:r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ms-MY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Za’ba</a:t>
            </a:r>
            <a:r>
              <a:rPr lang="en-US" dirty="0" smtClean="0"/>
              <a:t> : </a:t>
            </a:r>
            <a:r>
              <a:rPr lang="en-US" dirty="0" err="1" smtClean="0"/>
              <a:t>Pelita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/>
            </a:r>
            <a:br>
              <a:rPr lang="en-US" dirty="0" smtClean="0"/>
            </a:b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tunjang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endParaRPr lang="en-US" dirty="0" smtClean="0"/>
          </a:p>
          <a:p>
            <a:pPr>
              <a:buNone/>
            </a:pP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Abdullah Hassan : </a:t>
            </a:r>
            <a:r>
              <a:rPr lang="en-US" dirty="0" err="1" smtClean="0"/>
              <a:t>Sintaksis</a:t>
            </a:r>
            <a:r>
              <a:rPr lang="ms-MY" dirty="0" smtClean="0"/>
              <a:t/>
            </a:r>
            <a:br>
              <a:rPr lang="ms-MY" dirty="0" smtClean="0"/>
            </a:b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Perkataan-perkataan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yang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peerkataan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mengandungi</a:t>
            </a:r>
            <a:r>
              <a:rPr lang="en-US" dirty="0" smtClean="0"/>
              <a:t> 2 </a:t>
            </a:r>
            <a:r>
              <a:rPr lang="en-US" dirty="0" err="1" smtClean="0"/>
              <a:t>bahagian</a:t>
            </a:r>
            <a:r>
              <a:rPr lang="en-US" dirty="0" smtClean="0"/>
              <a:t> </a:t>
            </a:r>
            <a:r>
              <a:rPr lang="en-US" dirty="0" err="1" smtClean="0"/>
              <a:t>iaitu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7969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Nik</a:t>
            </a:r>
            <a:r>
              <a:rPr lang="en-US" dirty="0" smtClean="0"/>
              <a:t> </a:t>
            </a:r>
            <a:r>
              <a:rPr lang="en-US" dirty="0" err="1" smtClean="0"/>
              <a:t>Safiah</a:t>
            </a:r>
            <a:r>
              <a:rPr lang="en-US" dirty="0" smtClean="0"/>
              <a:t> </a:t>
            </a:r>
            <a:r>
              <a:rPr lang="en-US" dirty="0" err="1" smtClean="0"/>
              <a:t>Karim</a:t>
            </a:r>
            <a:r>
              <a:rPr lang="en-US" dirty="0" smtClean="0"/>
              <a:t> : </a:t>
            </a:r>
            <a:r>
              <a:rPr lang="en-US" dirty="0" err="1" smtClean="0"/>
              <a:t>Tatabahasa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142984"/>
            <a:ext cx="8001056" cy="49434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Unit </a:t>
            </a:r>
            <a:r>
              <a:rPr lang="en-US" sz="2800" dirty="0" err="1" smtClean="0"/>
              <a:t>Pengucapan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tatabahasa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lengkap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terbentuk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patah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patah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Pengucapannya</a:t>
            </a:r>
            <a:r>
              <a:rPr lang="en-US" sz="2800" dirty="0" smtClean="0"/>
              <a:t> </a:t>
            </a:r>
            <a:r>
              <a:rPr lang="en-US" sz="2800" dirty="0" err="1" smtClean="0"/>
              <a:t>dimulakan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kesenyapan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diakhiri</a:t>
            </a:r>
            <a:r>
              <a:rPr lang="en-US" sz="2800" dirty="0" smtClean="0"/>
              <a:t> </a:t>
            </a:r>
            <a:r>
              <a:rPr lang="en-US" sz="2800" dirty="0" err="1" smtClean="0"/>
              <a:t>pesenyapan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diucapkan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intonasi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sempurna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ayat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terhad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terbahagi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golongan</a:t>
            </a:r>
            <a:r>
              <a:rPr lang="en-US" sz="2800" dirty="0" smtClean="0"/>
              <a:t> </a:t>
            </a:r>
            <a:r>
              <a:rPr lang="en-US" sz="2800" dirty="0" err="1" smtClean="0"/>
              <a:t>iaitu</a:t>
            </a:r>
            <a:r>
              <a:rPr lang="en-US" sz="2800" dirty="0" smtClean="0"/>
              <a:t> </a:t>
            </a:r>
            <a:r>
              <a:rPr lang="en-US" sz="2800" dirty="0" err="1" smtClean="0"/>
              <a:t>ayat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(</a:t>
            </a:r>
            <a:r>
              <a:rPr lang="en-US" sz="2800" dirty="0" err="1" smtClean="0"/>
              <a:t>ayat</a:t>
            </a:r>
            <a:r>
              <a:rPr lang="en-US" sz="2800" dirty="0" smtClean="0"/>
              <a:t> </a:t>
            </a:r>
            <a:r>
              <a:rPr lang="en-US" sz="2800" dirty="0" err="1" smtClean="0"/>
              <a:t>inti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ayat</a:t>
            </a:r>
            <a:r>
              <a:rPr lang="en-US" sz="2800" dirty="0" smtClean="0"/>
              <a:t> </a:t>
            </a:r>
            <a:r>
              <a:rPr lang="en-US" sz="2800" dirty="0" err="1" smtClean="0"/>
              <a:t>terbitan</a:t>
            </a:r>
            <a:r>
              <a:rPr lang="en-US" sz="2800" dirty="0" smtClean="0"/>
              <a:t> (</a:t>
            </a:r>
            <a:r>
              <a:rPr lang="en-US" sz="2800" dirty="0" err="1" smtClean="0"/>
              <a:t>ayat</a:t>
            </a:r>
            <a:r>
              <a:rPr lang="en-US" sz="2800" dirty="0" smtClean="0"/>
              <a:t> </a:t>
            </a:r>
            <a:r>
              <a:rPr lang="en-US" sz="2800" dirty="0" err="1" smtClean="0"/>
              <a:t>tranformasi</a:t>
            </a:r>
            <a:r>
              <a:rPr lang="en-US" sz="2800" dirty="0" smtClean="0"/>
              <a:t>)</a:t>
            </a:r>
            <a:endParaRPr lang="ms-MY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8147902" cy="121444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Rahimah</a:t>
            </a:r>
            <a:r>
              <a:rPr lang="en-US" sz="3200" dirty="0" smtClean="0"/>
              <a:t> </a:t>
            </a:r>
            <a:r>
              <a:rPr lang="en-US" sz="3200" dirty="0" err="1" smtClean="0"/>
              <a:t>Hj.Sabran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err="1" smtClean="0"/>
              <a:t>Kajian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Pelatih</a:t>
            </a:r>
            <a:r>
              <a:rPr lang="en-US" sz="3200" dirty="0" smtClean="0"/>
              <a:t> </a:t>
            </a:r>
            <a:r>
              <a:rPr lang="en-US" sz="3200" dirty="0" err="1" smtClean="0"/>
              <a:t>Maktab</a:t>
            </a:r>
            <a:r>
              <a:rPr lang="en-US" sz="3200" dirty="0" smtClean="0"/>
              <a:t> </a:t>
            </a:r>
            <a:r>
              <a:rPr lang="en-US" sz="3200" dirty="0" err="1" smtClean="0"/>
              <a:t>Perguruan</a:t>
            </a:r>
            <a:endParaRPr lang="ms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857364"/>
            <a:ext cx="8147902" cy="439103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Kumpulan </a:t>
            </a:r>
            <a:r>
              <a:rPr lang="en-US" dirty="0" err="1" smtClean="0"/>
              <a:t>perkataan</a:t>
            </a:r>
            <a:r>
              <a:rPr lang="en-US" dirty="0" smtClean="0"/>
              <a:t> yang </a:t>
            </a:r>
            <a:r>
              <a:rPr lang="en-US" dirty="0" err="1" smtClean="0"/>
              <a:t>diucap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intonasi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idea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Dilafazkan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intonasi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Tatatingkat</a:t>
            </a:r>
            <a:r>
              <a:rPr lang="en-US" dirty="0" smtClean="0"/>
              <a:t> </a:t>
            </a:r>
            <a:r>
              <a:rPr lang="en-US" dirty="0" err="1" smtClean="0"/>
              <a:t>binaan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505092" cy="4800600"/>
          </a:xfrm>
        </p:spPr>
        <p:txBody>
          <a:bodyPr/>
          <a:lstStyle/>
          <a:p>
            <a:pPr>
              <a:buNone/>
            </a:pPr>
            <a:endParaRPr lang="ms-MY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1357322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Ayat</a:t>
            </a:r>
            <a:endParaRPr lang="ms-MY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3500438"/>
            <a:ext cx="1285884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Frasa</a:t>
            </a:r>
            <a:endParaRPr lang="ms-MY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2571744"/>
            <a:ext cx="1285884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Klausa</a:t>
            </a:r>
            <a:endParaRPr lang="ms-MY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4500570"/>
            <a:ext cx="1714512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Perkataan</a:t>
            </a:r>
            <a:endParaRPr lang="ms-MY" sz="28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2928926" y="1500174"/>
            <a:ext cx="5715038" cy="8309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Terbina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daripada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unsur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klausa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frasa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kata</a:t>
            </a:r>
            <a:endParaRPr lang="ms-MY" sz="2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000363" y="4357694"/>
            <a:ext cx="5796005" cy="12003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bebas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berdiri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sendiri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membentuk</a:t>
            </a:r>
            <a:r>
              <a:rPr lang="en-US" sz="2400" dirty="0" smtClean="0">
                <a:solidFill>
                  <a:schemeClr val="tx1"/>
                </a:solidFill>
              </a:rPr>
              <a:t> unit yang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kecil</a:t>
            </a:r>
            <a:endParaRPr lang="ms-MY" sz="2400" dirty="0">
              <a:solidFill>
                <a:schemeClr val="tx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85720" y="1500174"/>
            <a:ext cx="8505092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ms-MY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2928925" y="3500438"/>
            <a:ext cx="5796005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konstituen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klausa</a:t>
            </a:r>
            <a:endParaRPr lang="ms-MY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 flipH="1" flipV="1">
            <a:off x="2928926" y="2643182"/>
            <a:ext cx="5929354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konstituen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ayat</a:t>
            </a:r>
            <a:endParaRPr lang="ms-MY" sz="2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28794" y="192880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57356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57356" y="364331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285984" y="485776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14</a:t>
            </a:fld>
            <a:endParaRPr lang="ms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: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kasut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Nik</a:t>
            </a:r>
            <a:r>
              <a:rPr lang="en-US" dirty="0" smtClean="0"/>
              <a:t> </a:t>
            </a:r>
            <a:r>
              <a:rPr lang="en-US" dirty="0" err="1" smtClean="0"/>
              <a:t>Safiah</a:t>
            </a:r>
            <a:r>
              <a:rPr lang="en-US" dirty="0" smtClean="0"/>
              <a:t> : </a:t>
            </a:r>
            <a:r>
              <a:rPr lang="en-US" dirty="0" err="1" smtClean="0"/>
              <a:t>Tatabahasa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Ditakrifkan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yang </a:t>
            </a:r>
            <a:r>
              <a:rPr lang="en-US" dirty="0" err="1" smtClean="0"/>
              <a:t>terkecil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binaannya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tatabahasa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ujaran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mengandungi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Perkataan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Abdullah Hassan : </a:t>
            </a:r>
            <a:r>
              <a:rPr lang="en-US" dirty="0" err="1" smtClean="0"/>
              <a:t>Sintaksis</a:t>
            </a:r>
            <a:endParaRPr lang="en-US" dirty="0" smtClean="0"/>
          </a:p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mengandungi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nahu</a:t>
            </a:r>
            <a:endParaRPr lang="en-US" dirty="0" smtClean="0"/>
          </a:p>
          <a:p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(FN)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(FK)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Adjektif</a:t>
            </a:r>
            <a:r>
              <a:rPr lang="en-US" dirty="0" smtClean="0"/>
              <a:t> (FA)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(FSN)</a:t>
            </a: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Klausa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Nik</a:t>
            </a:r>
            <a:r>
              <a:rPr lang="en-US" dirty="0" smtClean="0"/>
              <a:t> </a:t>
            </a:r>
            <a:r>
              <a:rPr lang="en-US" dirty="0" err="1" smtClean="0"/>
              <a:t>Safiah</a:t>
            </a:r>
            <a:r>
              <a:rPr lang="en-US" dirty="0" smtClean="0"/>
              <a:t> </a:t>
            </a:r>
            <a:r>
              <a:rPr lang="en-US" dirty="0" err="1" smtClean="0"/>
              <a:t>Karim</a:t>
            </a:r>
            <a:r>
              <a:rPr lang="en-US" dirty="0" smtClean="0"/>
              <a:t>: </a:t>
            </a:r>
            <a:r>
              <a:rPr lang="en-US" dirty="0" err="1" smtClean="0"/>
              <a:t>Tatabahasa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yang </a:t>
            </a:r>
            <a:r>
              <a:rPr lang="en-US" dirty="0" err="1" smtClean="0"/>
              <a:t>mengandungi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konstituen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endParaRPr lang="en-US" dirty="0" smtClean="0"/>
          </a:p>
          <a:p>
            <a:pPr>
              <a:buNone/>
            </a:pP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Klausa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8290778" cy="5248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Abdullah Hassan : </a:t>
            </a:r>
            <a:r>
              <a:rPr lang="en-US" dirty="0" err="1" smtClean="0">
                <a:solidFill>
                  <a:srgbClr val="C00000"/>
                </a:solidFill>
              </a:rPr>
              <a:t>Sintaksis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Klausa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pandai</a:t>
            </a:r>
            <a:r>
              <a:rPr lang="en-US" dirty="0" smtClean="0"/>
              <a:t>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rajin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>
                <a:solidFill>
                  <a:srgbClr val="C00000"/>
                </a:solidFill>
              </a:rPr>
              <a:t>klausa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bebas</a:t>
            </a:r>
            <a:r>
              <a:rPr lang="en-US" dirty="0" smtClean="0">
                <a:solidFill>
                  <a:srgbClr val="C00000"/>
                </a:solidFill>
              </a:rPr>
              <a:t>      </a:t>
            </a:r>
            <a:r>
              <a:rPr lang="en-US" dirty="0" err="1" smtClean="0">
                <a:solidFill>
                  <a:srgbClr val="C00000"/>
                </a:solidFill>
              </a:rPr>
              <a:t>klausa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bebas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			</a:t>
            </a:r>
            <a:r>
              <a:rPr lang="en-US" sz="2000" b="1" dirty="0" smtClean="0">
                <a:solidFill>
                  <a:srgbClr val="00B050"/>
                </a:solidFill>
              </a:rPr>
              <a:t>(</a:t>
            </a:r>
            <a:r>
              <a:rPr lang="en-US" sz="2000" b="1" dirty="0" err="1" smtClean="0">
                <a:solidFill>
                  <a:srgbClr val="00B050"/>
                </a:solidFill>
              </a:rPr>
              <a:t>tidak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dapat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berdiri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dengan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sendiri</a:t>
            </a:r>
            <a:r>
              <a:rPr lang="en-US" sz="2000" b="1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endParaRPr lang="ms-MY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643042" y="5072074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71934" y="507207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19</a:t>
            </a:fld>
            <a:endParaRPr lang="ms-MY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Agihan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/>
            </a:r>
            <a:br>
              <a:rPr lang="en-US" dirty="0" smtClean="0"/>
            </a:br>
            <a:endParaRPr lang="ms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1" y="928670"/>
          <a:ext cx="8072492" cy="5386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952"/>
                <a:gridCol w="1672678"/>
                <a:gridCol w="3299665"/>
                <a:gridCol w="1500197"/>
              </a:tblGrid>
              <a:tr h="899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INTERAKSI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TAJUK / TOPIK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KANDUNGAN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b="1" dirty="0">
                          <a:latin typeface="Arial"/>
                          <a:ea typeface="Calibri"/>
                          <a:cs typeface="Times New Roman"/>
                        </a:rPr>
                        <a:t>JUMLAH JAM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b="1" dirty="0">
                          <a:latin typeface="Arial"/>
                          <a:ea typeface="Calibri"/>
                          <a:cs typeface="Times New Roman"/>
                        </a:rPr>
                        <a:t>MENGIKUT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b="1" dirty="0">
                          <a:latin typeface="Arial"/>
                          <a:ea typeface="Calibri"/>
                          <a:cs typeface="Times New Roman"/>
                        </a:rPr>
                        <a:t>PRO FORMA KURSUS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831">
                <a:tc rowSpan="3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ms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/>
                          <a:ea typeface="Calibri"/>
                          <a:cs typeface="Times New Roman"/>
                        </a:rPr>
                        <a:t>Tajuk</a:t>
                      </a: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 1: 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Sintaksis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Bidang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Kajian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 smtClean="0">
                          <a:latin typeface="Arial"/>
                          <a:ea typeface="Calibri"/>
                          <a:cs typeface="Times New Roman"/>
                        </a:rPr>
                        <a:t>Struktur</a:t>
                      </a:r>
                      <a:r>
                        <a:rPr lang="en-US" sz="16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Binaan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Pembahagian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Subjek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Predikat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Dasar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Terbitan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Susunan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endParaRPr lang="en-US" sz="16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11235">
                <a:tc vMerge="1">
                  <a:txBody>
                    <a:bodyPr/>
                    <a:lstStyle/>
                    <a:p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/>
                          <a:ea typeface="Calibri"/>
                          <a:cs typeface="Times New Roman"/>
                        </a:rPr>
                        <a:t>Tajuk</a:t>
                      </a: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 2: 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Sintaksis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Bidang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Kajian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 smtClean="0">
                          <a:latin typeface="Arial"/>
                          <a:ea typeface="Calibri"/>
                          <a:cs typeface="Times New Roman"/>
                        </a:rPr>
                        <a:t>Urutan</a:t>
                      </a:r>
                      <a:r>
                        <a:rPr lang="en-US" sz="16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Kata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Perpindahan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Ragam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Jenis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Sintaksis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Aspek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Tatabahasa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yang Lain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1549">
                <a:tc vMerge="1">
                  <a:txBody>
                    <a:bodyPr/>
                    <a:lstStyle/>
                    <a:p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/>
                          <a:ea typeface="Calibri"/>
                          <a:cs typeface="Times New Roman"/>
                        </a:rPr>
                        <a:t>Tajuk</a:t>
                      </a: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 3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Frasa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Nama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Bahasa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Melayu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 smtClean="0">
                          <a:latin typeface="Arial"/>
                          <a:ea typeface="Calibri"/>
                          <a:cs typeface="Times New Roman"/>
                        </a:rPr>
                        <a:t>Konstituen</a:t>
                      </a:r>
                      <a:r>
                        <a:rPr lang="en-US" sz="16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Frasa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Nama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Binaan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Frasa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Calibri"/>
                          <a:cs typeface="Times New Roman"/>
                        </a:rPr>
                        <a:t>Nama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2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Frasa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Binaan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patah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rentetan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patah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konstituen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, </a:t>
            </a:r>
            <a:r>
              <a:rPr lang="en-US" dirty="0" err="1" smtClean="0"/>
              <a:t>predikat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.</a:t>
            </a: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Frasa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71546"/>
            <a:ext cx="8290778" cy="51768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Nik</a:t>
            </a:r>
            <a:r>
              <a:rPr lang="en-US" sz="2800" dirty="0" smtClean="0"/>
              <a:t> </a:t>
            </a:r>
            <a:r>
              <a:rPr lang="en-US" sz="2800" dirty="0" err="1" smtClean="0"/>
              <a:t>Safiah</a:t>
            </a:r>
            <a:r>
              <a:rPr lang="en-US" sz="2800" dirty="0" smtClean="0"/>
              <a:t> </a:t>
            </a:r>
            <a:r>
              <a:rPr lang="en-US" sz="2800" dirty="0" err="1" smtClean="0"/>
              <a:t>Karim</a:t>
            </a:r>
            <a:r>
              <a:rPr lang="en-US" sz="2800" dirty="0" smtClean="0"/>
              <a:t>: </a:t>
            </a:r>
            <a:r>
              <a:rPr lang="en-US" sz="2800" dirty="0" err="1" smtClean="0"/>
              <a:t>Tatabahasa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Dewan</a:t>
            </a:r>
            <a:endParaRPr lang="en-US" sz="2800" dirty="0" smtClean="0"/>
          </a:p>
          <a:p>
            <a:r>
              <a:rPr lang="en-US" sz="2800" dirty="0" smtClean="0"/>
              <a:t>Unit yang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mengandungi</a:t>
            </a:r>
            <a:r>
              <a:rPr lang="en-US" sz="2800" dirty="0" smtClean="0"/>
              <a:t> </a:t>
            </a:r>
            <a:r>
              <a:rPr lang="en-US" sz="2800" dirty="0" err="1" smtClean="0"/>
              <a:t>sekurang-kurangnya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diperluaskan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endParaRPr lang="en-US" sz="2800" dirty="0" smtClean="0"/>
          </a:p>
          <a:p>
            <a:r>
              <a:rPr lang="en-US" sz="2800" dirty="0" err="1" smtClean="0"/>
              <a:t>Berbeza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klausa</a:t>
            </a:r>
            <a:r>
              <a:rPr lang="en-US" sz="2800" dirty="0" smtClean="0"/>
              <a:t> </a:t>
            </a:r>
            <a:r>
              <a:rPr lang="en-US" sz="2800" dirty="0" err="1" smtClean="0"/>
              <a:t>kerana</a:t>
            </a:r>
            <a:r>
              <a:rPr lang="en-US" sz="2800" dirty="0" smtClean="0"/>
              <a:t> </a:t>
            </a:r>
            <a:r>
              <a:rPr lang="en-US" sz="2800" dirty="0" err="1" smtClean="0"/>
              <a:t>binaan</a:t>
            </a:r>
            <a:r>
              <a:rPr lang="en-US" sz="2800" dirty="0" smtClean="0"/>
              <a:t> </a:t>
            </a:r>
            <a:r>
              <a:rPr lang="en-US" sz="2800" dirty="0" err="1" smtClean="0"/>
              <a:t>frasa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mengandungi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subjek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predikat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tatabahasa</a:t>
            </a:r>
            <a:r>
              <a:rPr lang="en-US" sz="2800" dirty="0" smtClean="0"/>
              <a:t>, </a:t>
            </a:r>
            <a:r>
              <a:rPr lang="en-US" sz="2800" dirty="0" err="1" smtClean="0"/>
              <a:t>frasa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konstituen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klausa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konstituen</a:t>
            </a:r>
            <a:r>
              <a:rPr lang="en-US" sz="2800" dirty="0" smtClean="0"/>
              <a:t> </a:t>
            </a:r>
            <a:r>
              <a:rPr lang="en-US" sz="2800" dirty="0" err="1" smtClean="0"/>
              <a:t>frasa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. </a:t>
            </a:r>
            <a:endParaRPr lang="ms-MY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Frasa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Abdullah Hassan : </a:t>
            </a:r>
            <a:r>
              <a:rPr lang="en-US" dirty="0" err="1" smtClean="0"/>
              <a:t>Sintaksis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Unit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diperluas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peerkataan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4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adjektif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22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Sekian</a:t>
            </a:r>
            <a:r>
              <a:rPr lang="en-US" dirty="0" smtClean="0"/>
              <a:t>.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Kahwin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langkah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bendul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Jangan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baca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modul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42852"/>
          <a:ext cx="8143933" cy="62689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4446"/>
                <a:gridCol w="1643073"/>
                <a:gridCol w="3886423"/>
                <a:gridCol w="1399991"/>
              </a:tblGrid>
              <a:tr h="943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INTERAKSI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TAJUK / TOPIK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KANDUNGAN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dirty="0"/>
                        <a:t>JUMLAH JAM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dirty="0"/>
                        <a:t>MENGIKUT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dirty="0"/>
                        <a:t>PRO FORMA KURSUS</a:t>
                      </a:r>
                      <a:endParaRPr lang="ms-M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2763">
                <a:tc rowSpan="4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ms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Tajuk</a:t>
                      </a:r>
                      <a:r>
                        <a:rPr lang="en-US" sz="1600" dirty="0"/>
                        <a:t> 4: </a:t>
                      </a:r>
                      <a:endParaRPr lang="ms-MY" sz="16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Susunan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Konstituen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Nama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Bahasa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Melayu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 smtClean="0"/>
                        <a:t>Peraturan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/>
                        <a:t>D-M</a:t>
                      </a:r>
                      <a:endParaRPr lang="ms-MY" sz="16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/>
                        <a:t>Kekecualian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Hukum</a:t>
                      </a:r>
                      <a:r>
                        <a:rPr lang="en-US" sz="1600" dirty="0"/>
                        <a:t> D-M</a:t>
                      </a:r>
                      <a:endParaRPr lang="ms-MY" sz="16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/>
                        <a:t>Bilangan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 smtClean="0"/>
                        <a:t>Panggilan</a:t>
                      </a:r>
                      <a:endParaRPr lang="en-US" sz="1600" dirty="0" smtClean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5137">
                <a:tc vMerge="1">
                  <a:txBody>
                    <a:bodyPr/>
                    <a:lstStyle/>
                    <a:p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Tajuk</a:t>
                      </a:r>
                      <a:r>
                        <a:rPr lang="en-US" sz="1600" dirty="0"/>
                        <a:t> 5: </a:t>
                      </a:r>
                      <a:endParaRPr lang="ms-MY" sz="16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Kerja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Bahasa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Melayu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 smtClean="0"/>
                        <a:t>Binaan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Kerja</a:t>
                      </a:r>
                      <a:endParaRPr lang="ms-MY" sz="16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/>
                        <a:t>Binaan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Kerja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Tanpa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Objek</a:t>
                      </a:r>
                      <a:endParaRPr lang="ms-MY" sz="16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600" dirty="0" err="1"/>
                        <a:t>Binaan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Kerja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 smtClean="0"/>
                        <a:t>Objek</a:t>
                      </a:r>
                      <a:endParaRPr lang="en-US" sz="1600" dirty="0" smtClean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4215">
                <a:tc vMerge="1">
                  <a:txBody>
                    <a:bodyPr/>
                    <a:lstStyle/>
                    <a:p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Tajuk</a:t>
                      </a:r>
                      <a:r>
                        <a:rPr lang="en-US" sz="1600" dirty="0"/>
                        <a:t> 6: </a:t>
                      </a:r>
                      <a:endParaRPr lang="ms-MY" sz="16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Kerja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Bahasa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Melayu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50190" algn="l"/>
                        </a:tabLst>
                      </a:pPr>
                      <a:r>
                        <a:rPr lang="en-US" sz="1600" dirty="0" err="1" smtClean="0"/>
                        <a:t>Frasa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/>
                        <a:t>Kerja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Kata</a:t>
                      </a:r>
                      <a:r>
                        <a:rPr lang="en-US" sz="1600" dirty="0"/>
                        <a:t> Bantu</a:t>
                      </a:r>
                      <a:endParaRPr lang="ms-MY" sz="16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50190" algn="l"/>
                        </a:tabLst>
                      </a:pP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Kerja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Ayat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Komplemen</a:t>
                      </a:r>
                      <a:endParaRPr lang="ms-MY" sz="16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50190" algn="l"/>
                        </a:tabLst>
                      </a:pPr>
                      <a:r>
                        <a:rPr lang="en-US" sz="1600" dirty="0" err="1"/>
                        <a:t>Unsur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Keterangan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dalam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 smtClean="0"/>
                        <a:t>Kerja</a:t>
                      </a:r>
                      <a:endParaRPr lang="en-US" sz="1600" dirty="0" smtClean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50190" algn="l"/>
                        </a:tabLst>
                      </a:pP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79103">
                <a:tc vMerge="1">
                  <a:txBody>
                    <a:bodyPr/>
                    <a:lstStyle/>
                    <a:p>
                      <a:pPr algn="ctr"/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Tajuk</a:t>
                      </a:r>
                      <a:r>
                        <a:rPr lang="en-US" sz="1600" dirty="0"/>
                        <a:t> 7: </a:t>
                      </a:r>
                      <a:endParaRPr lang="ms-MY" sz="16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Adjektif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Bahasa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 smtClean="0"/>
                        <a:t>Melayu</a:t>
                      </a:r>
                      <a:endParaRPr lang="en-US" sz="1600" dirty="0" smtClean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600" dirty="0" err="1" smtClean="0"/>
                        <a:t>Binaan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Adjektif</a:t>
                      </a:r>
                      <a:r>
                        <a:rPr lang="en-US" sz="1600" dirty="0"/>
                        <a:t>: </a:t>
                      </a:r>
                      <a:r>
                        <a:rPr lang="en-US" sz="1600" dirty="0" err="1"/>
                        <a:t>Unsur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Pengisi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Adjektif</a:t>
                      </a:r>
                      <a:endParaRPr lang="ms-MY" sz="16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600" dirty="0" err="1"/>
                        <a:t>Penguat</a:t>
                      </a:r>
                      <a:endParaRPr lang="ms-MY" sz="16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600" dirty="0" err="1"/>
                        <a:t>Kata</a:t>
                      </a:r>
                      <a:r>
                        <a:rPr lang="en-US" sz="1600" dirty="0"/>
                        <a:t> Bantu </a:t>
                      </a:r>
                      <a:r>
                        <a:rPr lang="en-US" sz="1600" dirty="0" err="1"/>
                        <a:t>dalam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Frasa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 smtClean="0"/>
                        <a:t>Adjektif</a:t>
                      </a:r>
                      <a:endParaRPr lang="en-US" sz="1600" dirty="0" smtClean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3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0"/>
          <a:ext cx="7858184" cy="65851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5886"/>
                <a:gridCol w="1928826"/>
                <a:gridCol w="3214710"/>
                <a:gridCol w="1428762"/>
              </a:tblGrid>
              <a:tr h="1080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INTERAKSI</a:t>
                      </a:r>
                      <a:endParaRPr lang="ms-M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TAJUK / TOPIK</a:t>
                      </a:r>
                      <a:endParaRPr lang="ms-M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KANDUNGAN</a:t>
                      </a:r>
                      <a:endParaRPr lang="ms-M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/>
                        <a:t>JUMLAH JAM</a:t>
                      </a:r>
                      <a:endParaRPr lang="ms-MY" sz="11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/>
                        <a:t>MENGIKUT</a:t>
                      </a:r>
                      <a:endParaRPr lang="ms-MY" sz="11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/>
                        <a:t>PRO FORMA KURSUS</a:t>
                      </a:r>
                      <a:endParaRPr lang="ms-M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95941">
                <a:tc rowSpan="3"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3</a:t>
                      </a:r>
                    </a:p>
                    <a:p>
                      <a:pPr algn="ctr"/>
                      <a:endParaRPr lang="ms-M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Tajuk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kumimoji="0" lang="ms-MY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Frasa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Adjektif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Bahasa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Melayu</a:t>
                      </a:r>
                      <a:endParaRPr lang="en-US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2000" dirty="0" err="1" smtClean="0">
                          <a:latin typeface="Arial"/>
                          <a:ea typeface="Calibri"/>
                          <a:cs typeface="Times New Roman"/>
                        </a:rPr>
                        <a:t>Susunan</a:t>
                      </a:r>
                      <a:r>
                        <a:rPr lang="en-US" sz="2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Frasa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Adjektif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Frasa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Adjektif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Komplemen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2880">
                <a:tc vMerge="1">
                  <a:txBody>
                    <a:bodyPr/>
                    <a:lstStyle/>
                    <a:p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Calibri"/>
                          <a:cs typeface="Times New Roman"/>
                        </a:rPr>
                        <a:t>Tajuk</a:t>
                      </a:r>
                      <a:r>
                        <a:rPr lang="en-US" sz="2000" b="1" dirty="0">
                          <a:latin typeface="Arial"/>
                          <a:ea typeface="Calibri"/>
                          <a:cs typeface="Times New Roman"/>
                        </a:rPr>
                        <a:t> 9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楷体"/>
                          <a:cs typeface="Times New Roman"/>
                        </a:rPr>
                        <a:t>Frasa</a:t>
                      </a:r>
                      <a:r>
                        <a:rPr lang="en-US" sz="20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楷体"/>
                          <a:cs typeface="Times New Roman"/>
                        </a:rPr>
                        <a:t>Sendi</a:t>
                      </a:r>
                      <a:r>
                        <a:rPr lang="en-US" sz="20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楷体"/>
                          <a:cs typeface="Times New Roman"/>
                        </a:rPr>
                        <a:t>Nama</a:t>
                      </a:r>
                      <a:r>
                        <a:rPr lang="en-US" sz="20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楷体"/>
                          <a:cs typeface="Times New Roman"/>
                        </a:rPr>
                        <a:t>Bahasa</a:t>
                      </a:r>
                      <a:r>
                        <a:rPr lang="en-US" sz="20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楷体"/>
                          <a:cs typeface="Times New Roman"/>
                        </a:rPr>
                        <a:t>Melayu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2000" dirty="0" err="1" smtClean="0">
                          <a:latin typeface="Arial"/>
                          <a:ea typeface="Calibri"/>
                          <a:cs typeface="Times New Roman"/>
                        </a:rPr>
                        <a:t>Binaan</a:t>
                      </a:r>
                      <a:r>
                        <a:rPr lang="en-US" sz="2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Frasa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Sendi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Nama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Kedudukan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Frasa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Sendi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Nama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Penggunaan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Kata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Sendi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Nama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Umum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95941">
                <a:tc vMerge="1">
                  <a:txBody>
                    <a:bodyPr/>
                    <a:lstStyle/>
                    <a:p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Calibri"/>
                          <a:cs typeface="Times New Roman"/>
                        </a:rPr>
                        <a:t>Tajuk 10</a:t>
                      </a:r>
                      <a:r>
                        <a:rPr lang="en-US" sz="200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endParaRPr lang="ms-MY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Calibri"/>
                          <a:cs typeface="Times New Roman"/>
                        </a:rPr>
                        <a:t>Ayat Bahasa Melayu</a:t>
                      </a:r>
                      <a:endParaRPr lang="ms-MY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2000" dirty="0" err="1" smtClean="0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Klausa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Frasa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Perkataan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Dasar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 Tunggal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500042"/>
          <a:ext cx="7858182" cy="6029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4446"/>
                <a:gridCol w="2286016"/>
                <a:gridCol w="2857520"/>
                <a:gridCol w="1500200"/>
              </a:tblGrid>
              <a:tr h="1000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INTERAKSI</a:t>
                      </a:r>
                      <a:endParaRPr lang="ms-M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TAJUK / TOPIK</a:t>
                      </a:r>
                      <a:endParaRPr lang="ms-M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KANDUNGAN</a:t>
                      </a:r>
                      <a:endParaRPr lang="ms-M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/>
                        <a:t>JUMLAH JAM</a:t>
                      </a:r>
                      <a:endParaRPr lang="ms-MY" sz="11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/>
                        <a:t>MENGIKUT</a:t>
                      </a:r>
                      <a:endParaRPr lang="ms-MY" sz="11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000" dirty="0"/>
                        <a:t>PRO FORMA KURSUS</a:t>
                      </a:r>
                      <a:endParaRPr lang="ms-MY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7730">
                <a:tc rowSpan="3"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/>
                          <a:ea typeface="Calibri"/>
                          <a:cs typeface="Times New Roman"/>
                        </a:rPr>
                        <a:t>Tajuk</a:t>
                      </a: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 11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Proses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Penerbitan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Ayat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Bahasa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Melayu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: 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Transformasi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Generatif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Konsep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Transformasi-Generatif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Konsep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Terbitan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Konsep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Pengguguran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16635">
                <a:tc vMerge="1">
                  <a:txBody>
                    <a:bodyPr/>
                    <a:lstStyle/>
                    <a:p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/>
                          <a:ea typeface="Calibri"/>
                          <a:cs typeface="Times New Roman"/>
                        </a:rPr>
                        <a:t>Tajuk</a:t>
                      </a: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 12 (11b)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Proses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Penerbitan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Ayat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Bahasa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楷体"/>
                          <a:cs typeface="Times New Roman"/>
                        </a:rPr>
                        <a:t>Melayu</a:t>
                      </a:r>
                      <a:r>
                        <a:rPr lang="en-US" sz="1800" dirty="0">
                          <a:latin typeface="Arial"/>
                          <a:ea typeface="楷体"/>
                          <a:cs typeface="Times New Roman"/>
                        </a:rPr>
                        <a:t>  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Proses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Penyusunun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Semula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Proses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Peluasan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34503">
                <a:tc vMerge="1">
                  <a:txBody>
                    <a:bodyPr/>
                    <a:lstStyle/>
                    <a:p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Calibri"/>
                          <a:cs typeface="Times New Roman"/>
                        </a:rPr>
                        <a:t>Tajuk 13</a:t>
                      </a:r>
                      <a:r>
                        <a:rPr lang="en-US" sz="180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endParaRPr lang="ms-MY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Calibri"/>
                          <a:cs typeface="Times New Roman"/>
                        </a:rPr>
                        <a:t>Ayat Bahasa Melayu</a:t>
                      </a:r>
                      <a:endParaRPr lang="ms-MY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Jenis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Intonasi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5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357166"/>
          <a:ext cx="7572430" cy="600079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57322"/>
                <a:gridCol w="1714512"/>
                <a:gridCol w="3071835"/>
                <a:gridCol w="1428761"/>
              </a:tblGrid>
              <a:tr h="1527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INTERAKSI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TAJUK / TOPIK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KANDUNGAN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/>
                        <a:t>JUMLAH JAM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/>
                        <a:t>MENGIKUT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600" dirty="0"/>
                        <a:t>PRO FORMA KURSUS</a:t>
                      </a:r>
                      <a:endParaRPr lang="ms-MY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4623">
                <a:tc rowSpan="2"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ms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/>
                          <a:ea typeface="Calibri"/>
                          <a:cs typeface="Times New Roman"/>
                        </a:rPr>
                        <a:t>Tajuk</a:t>
                      </a: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 14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Tunggal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Bahasa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Melayu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Binaan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Tunggal,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Binaan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Subjek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Binaan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Predikat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Konstituen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Tunggal,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Aktif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Pasif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Unsur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Pilihan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Frasa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Calibri"/>
                          <a:cs typeface="Times New Roman"/>
                        </a:rPr>
                        <a:t>Predikat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58315">
                <a:tc vMerge="1">
                  <a:txBody>
                    <a:bodyPr/>
                    <a:lstStyle/>
                    <a:p>
                      <a:endParaRPr lang="ms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Calibri"/>
                          <a:cs typeface="Times New Roman"/>
                        </a:rPr>
                        <a:t>Tajuk 15</a:t>
                      </a:r>
                      <a:r>
                        <a:rPr lang="en-US" sz="1800"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  <a:endParaRPr lang="ms-MY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Calibri"/>
                          <a:cs typeface="Times New Roman"/>
                        </a:rPr>
                        <a:t>Ayat Majmuk Bahasa Melayu</a:t>
                      </a:r>
                      <a:endParaRPr lang="ms-MY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>
                          <a:latin typeface="Arial"/>
                          <a:ea typeface="Calibri"/>
                          <a:cs typeface="Times New Roman"/>
                        </a:rPr>
                        <a:t>Ayat Majmuk Gabungan</a:t>
                      </a:r>
                      <a:endParaRPr lang="ms-MY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>
                          <a:latin typeface="Arial"/>
                          <a:ea typeface="Calibri"/>
                          <a:cs typeface="Times New Roman"/>
                        </a:rPr>
                        <a:t>Ayat Majmuk Pancangan</a:t>
                      </a:r>
                      <a:endParaRPr lang="ms-MY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>
                          <a:latin typeface="Arial"/>
                          <a:ea typeface="Calibri"/>
                          <a:cs typeface="Times New Roman"/>
                        </a:rPr>
                        <a:t>Ayat Majmuk Campuran</a:t>
                      </a:r>
                      <a:endParaRPr lang="ms-MY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28600" algn="l"/>
                        </a:tabLst>
                      </a:pPr>
                      <a:r>
                        <a:rPr lang="en-US" sz="1800">
                          <a:latin typeface="Arial"/>
                          <a:ea typeface="Calibri"/>
                          <a:cs typeface="Times New Roman"/>
                        </a:rPr>
                        <a:t>Ayat Majmuk Pasif</a:t>
                      </a:r>
                      <a:endParaRPr lang="ms-MY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ms-MY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1714488"/>
            <a:ext cx="250033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</a:t>
            </a:r>
            <a:r>
              <a:rPr lang="en-US" sz="3600" dirty="0" err="1" smtClean="0"/>
              <a:t>Sintaksis</a:t>
            </a:r>
            <a:endParaRPr lang="ms-MY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3786190"/>
            <a:ext cx="250033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</a:t>
            </a:r>
            <a:endParaRPr lang="ms-MY" sz="3600" dirty="0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3929058" y="4853383"/>
            <a:ext cx="2214578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endParaRPr lang="ms-MY" sz="3600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6286512" y="3565804"/>
            <a:ext cx="18669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err="1" smtClean="0"/>
              <a:t>Aspek</a:t>
            </a:r>
            <a:r>
              <a:rPr lang="en-US" dirty="0" smtClean="0"/>
              <a:t>       </a:t>
            </a:r>
            <a:r>
              <a:rPr lang="en-US" dirty="0" err="1" smtClean="0"/>
              <a:t>Tatabahasa</a:t>
            </a:r>
            <a:endParaRPr lang="ms-MY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3500438"/>
            <a:ext cx="250033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Perpindahaan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endParaRPr lang="ms-MY" sz="36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714612" y="2428868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2428868"/>
            <a:ext cx="221457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464711" y="3607595"/>
            <a:ext cx="214314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7</a:t>
            </a:fld>
            <a:endParaRPr lang="ms-MY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505092" cy="5176854"/>
          </a:xfrm>
          <a:solidFill>
            <a:schemeClr val="bg1"/>
          </a:solidFill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Arial"/>
                <a:ea typeface="Calibri"/>
                <a:cs typeface="Times New Roman"/>
              </a:rPr>
              <a:t>Sintaksis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: </a:t>
            </a:r>
            <a:r>
              <a:rPr lang="en-US" dirty="0" err="1" smtClean="0">
                <a:latin typeface="Arial"/>
                <a:ea typeface="Calibri"/>
                <a:cs typeface="Times New Roman"/>
              </a:rPr>
              <a:t>Bidang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Arial"/>
                <a:ea typeface="Calibri"/>
                <a:cs typeface="Times New Roman"/>
              </a:rPr>
              <a:t>Kajian</a:t>
            </a:r>
            <a:endParaRPr lang="en-US" dirty="0" smtClean="0">
              <a:latin typeface="Arial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Arial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Arial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Sintaksis</a:t>
            </a:r>
            <a:endParaRPr lang="en-US" b="1" dirty="0" smtClean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Arial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ms-MY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r>
              <a:rPr lang="en-US" sz="2800" b="1" dirty="0" err="1" smtClean="0"/>
              <a:t>Kajian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Binaan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Ayat</a:t>
            </a:r>
            <a:endParaRPr lang="ms-MY" sz="28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715008" y="2571744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57950" y="2143116"/>
            <a:ext cx="2000264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Kajian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Ayat</a:t>
            </a:r>
            <a:endParaRPr lang="ms-MY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4143380"/>
            <a:ext cx="242889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Kajian</a:t>
            </a:r>
            <a:r>
              <a:rPr lang="en-US" sz="2400" b="1" dirty="0" smtClean="0"/>
              <a:t> </a:t>
            </a:r>
            <a:r>
              <a:rPr lang="en-US" sz="2400" b="1" dirty="0" err="1"/>
              <a:t>S</a:t>
            </a:r>
            <a:r>
              <a:rPr lang="en-US" sz="2400" b="1" dirty="0" err="1" smtClean="0"/>
              <a:t>truktur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Ayat</a:t>
            </a:r>
            <a:endParaRPr lang="ms-MY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2000240"/>
            <a:ext cx="2428892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Kajian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Hukum-Hukum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Penyusunan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Perkataan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Ayat</a:t>
            </a:r>
            <a:endParaRPr lang="ms-MY" sz="20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2786050" y="3500438"/>
            <a:ext cx="178595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643174" y="2428868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29190" y="3500438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8</a:t>
            </a:fld>
            <a:endParaRPr lang="ms-MY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86834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2400" b="1" dirty="0" smtClean="0"/>
              <a:t>Definisi Ayat</a:t>
            </a:r>
            <a:r>
              <a:rPr lang="ms-MY" sz="2400" dirty="0" smtClean="0"/>
              <a:t/>
            </a:r>
            <a:br>
              <a:rPr lang="ms-MY" sz="2400" dirty="0" smtClean="0"/>
            </a:br>
            <a:endParaRPr lang="ms-MY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000108"/>
            <a:ext cx="8219340" cy="5248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Za’ba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Abdullah Hassan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Nik</a:t>
            </a:r>
            <a:r>
              <a:rPr lang="en-US" dirty="0" smtClean="0"/>
              <a:t> </a:t>
            </a:r>
            <a:r>
              <a:rPr lang="en-US" dirty="0" err="1" smtClean="0"/>
              <a:t>Safiah</a:t>
            </a:r>
            <a:r>
              <a:rPr lang="en-US" dirty="0" smtClean="0"/>
              <a:t> </a:t>
            </a:r>
            <a:r>
              <a:rPr lang="en-US" dirty="0" err="1" smtClean="0"/>
              <a:t>Karim</a:t>
            </a:r>
            <a:endParaRPr lang="en-US" dirty="0" smtClean="0"/>
          </a:p>
          <a:p>
            <a:pPr>
              <a:buNone/>
            </a:pPr>
            <a:endParaRPr lang="ms-MY" dirty="0" smtClean="0"/>
          </a:p>
          <a:p>
            <a:endParaRPr lang="ms-MY" dirty="0" smtClean="0"/>
          </a:p>
          <a:p>
            <a:pPr>
              <a:buNone/>
            </a:pPr>
            <a:r>
              <a:rPr lang="ms-MY" dirty="0" smtClean="0"/>
              <a:t> </a:t>
            </a:r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8C5-4BA8-46C8-A493-31C7129097FD}" type="slidenum">
              <a:rPr lang="ms-MY" smtClean="0"/>
              <a:pPr/>
              <a:t>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 smtClean="0"/>
              <a:t>norehan/ppg/ipgkipoh</a:t>
            </a:r>
            <a:endParaRPr lang="ms-MY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918</Words>
  <Application>Microsoft Office PowerPoint</Application>
  <PresentationFormat>On-screen Show (4:3)</PresentationFormat>
  <Paragraphs>325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PROGRAM PENSISWAZAHAN GURU (PPG)</vt:lpstr>
      <vt:lpstr>Agihan tajuk </vt:lpstr>
      <vt:lpstr>Slide 3</vt:lpstr>
      <vt:lpstr>Slide 4</vt:lpstr>
      <vt:lpstr>Slide 5</vt:lpstr>
      <vt:lpstr>Slide 6</vt:lpstr>
      <vt:lpstr>Slide 7</vt:lpstr>
      <vt:lpstr>Tajuk Satu</vt:lpstr>
      <vt:lpstr>Definisi Ayat </vt:lpstr>
      <vt:lpstr>Za’ba : Pelita Bahasa </vt:lpstr>
      <vt:lpstr>Abdullah Hassan : Sintaksis </vt:lpstr>
      <vt:lpstr>Nik Safiah Karim : Tatabahasa Dewan</vt:lpstr>
      <vt:lpstr>Rahimah Hj.Sabran: Kajian Bahasa untuk Pelatih Maktab Perguruan</vt:lpstr>
      <vt:lpstr>Tatatingkat binaan ayat</vt:lpstr>
      <vt:lpstr>Contoh ayat:</vt:lpstr>
      <vt:lpstr>Definisi Perkataan</vt:lpstr>
      <vt:lpstr>Perkataan</vt:lpstr>
      <vt:lpstr>Klausa</vt:lpstr>
      <vt:lpstr>Klausa</vt:lpstr>
      <vt:lpstr>Frasa</vt:lpstr>
      <vt:lpstr>Frasa</vt:lpstr>
      <vt:lpstr>Frasa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PENSISWAZAHAN GURU (PPG)</dc:title>
  <dc:creator>Pn Norehan</dc:creator>
  <cp:lastModifiedBy>user</cp:lastModifiedBy>
  <cp:revision>35</cp:revision>
  <dcterms:created xsi:type="dcterms:W3CDTF">2013-06-29T05:44:48Z</dcterms:created>
  <dcterms:modified xsi:type="dcterms:W3CDTF">2014-01-29T05:34:29Z</dcterms:modified>
</cp:coreProperties>
</file>