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38" r:id="rId3"/>
    <p:sldId id="297" r:id="rId4"/>
    <p:sldId id="259" r:id="rId5"/>
    <p:sldId id="339" r:id="rId6"/>
    <p:sldId id="340" r:id="rId7"/>
    <p:sldId id="294" r:id="rId8"/>
    <p:sldId id="301" r:id="rId9"/>
    <p:sldId id="299" r:id="rId10"/>
    <p:sldId id="300" r:id="rId11"/>
    <p:sldId id="260" r:id="rId12"/>
    <p:sldId id="326" r:id="rId13"/>
    <p:sldId id="296" r:id="rId14"/>
    <p:sldId id="334" r:id="rId15"/>
    <p:sldId id="335" r:id="rId16"/>
    <p:sldId id="287" r:id="rId17"/>
    <p:sldId id="262" r:id="rId18"/>
    <p:sldId id="263" r:id="rId19"/>
    <p:sldId id="329" r:id="rId20"/>
    <p:sldId id="327" r:id="rId21"/>
    <p:sldId id="32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10" r:id="rId32"/>
    <p:sldId id="311" r:id="rId33"/>
    <p:sldId id="312" r:id="rId34"/>
    <p:sldId id="313" r:id="rId35"/>
    <p:sldId id="314" r:id="rId36"/>
    <p:sldId id="288" r:id="rId37"/>
    <p:sldId id="336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330" r:id="rId58"/>
    <p:sldId id="331" r:id="rId59"/>
    <p:sldId id="332" r:id="rId60"/>
    <p:sldId id="333" r:id="rId61"/>
    <p:sldId id="33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7F5D6-4A7E-4756-A95F-D96D6F10BB6E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8D55-887E-4AFD-87D5-12EA5A1D6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8749F-AB95-4FD7-ADB7-4BBC2DA4C201}" type="slidenum">
              <a:rPr lang="en-US"/>
              <a:pPr/>
              <a:t>36</a:t>
            </a:fld>
            <a:endParaRPr lang="en-US"/>
          </a:p>
        </p:txBody>
      </p:sp>
      <p:sp>
        <p:nvSpPr>
          <p:cNvPr id="4341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ln/>
        </p:spPr>
        <p:txBody>
          <a:bodyPr wrap="none" anchor="ctr"/>
          <a:lstStyle/>
          <a:p>
            <a:endParaRPr lang="ms-M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F5331-55B8-4B73-8FA8-0DC3BCADC727}" type="slidenum">
              <a:rPr lang="en-US"/>
              <a:pPr/>
              <a:t>45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3C5-0FB4-4616-9A76-0D8BDA95F224}" type="slidenum">
              <a:rPr lang="en-US"/>
              <a:pPr/>
              <a:t>46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47EE9-08AF-4BFA-968F-E3E9647240A2}" type="slidenum">
              <a:rPr lang="en-US"/>
              <a:pPr/>
              <a:t>47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303BE-8624-4466-82DA-FB3BF4754FE6}" type="slidenum">
              <a:rPr lang="en-US"/>
              <a:pPr/>
              <a:t>48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0073A-8A06-43AE-93BA-4F4A8B4E91B4}" type="slidenum">
              <a:rPr lang="en-US"/>
              <a:pPr/>
              <a:t>49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930D2-5833-4C97-B132-D3A97B436C90}" type="slidenum">
              <a:rPr lang="en-US"/>
              <a:pPr/>
              <a:t>50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5ABDB-23DC-469C-BA1D-0CF7100B833D}" type="slidenum">
              <a:rPr lang="en-US"/>
              <a:pPr/>
              <a:t>51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0864A-A5F5-47AE-924F-236EB411C338}" type="slidenum">
              <a:rPr lang="en-US"/>
              <a:pPr/>
              <a:t>52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52865-CE2B-47F0-A38B-5B23DDAE8426}" type="slidenum">
              <a:rPr lang="en-US"/>
              <a:pPr/>
              <a:t>53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8E5EC-BB88-42B7-93CC-4743F88ECAA7}" type="slidenum">
              <a:rPr lang="en-US"/>
              <a:pPr/>
              <a:t>54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BFAB8-A1A4-4E13-AAC3-74281EABF87A}" type="slidenum">
              <a:rPr lang="en-US"/>
              <a:pPr/>
              <a:t>37</a:t>
            </a:fld>
            <a:endParaRPr lang="en-US"/>
          </a:p>
        </p:txBody>
      </p:sp>
      <p:sp>
        <p:nvSpPr>
          <p:cNvPr id="113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8717B-D2FA-4DB9-B276-80BFBF89CE58}" type="slidenum">
              <a:rPr lang="en-US"/>
              <a:pPr/>
              <a:t>55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DE306-91D9-4B9D-97EE-330674B126A1}" type="slidenum">
              <a:rPr lang="en-US"/>
              <a:pPr/>
              <a:t>56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98CC7-77FD-4EF8-8A82-9F8090C6C136}" type="slidenum">
              <a:rPr lang="en-US"/>
              <a:pPr/>
              <a:t>38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AC33F-7B6E-4CD8-82F3-4EB4553B6AAC}" type="slidenum">
              <a:rPr lang="en-US"/>
              <a:pPr/>
              <a:t>39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1B4CC-FB93-46E3-B9F4-927AEF16E7BF}" type="slidenum">
              <a:rPr lang="en-US"/>
              <a:pPr/>
              <a:t>40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AFD19-1447-49F6-B81B-342599D0B46A}" type="slidenum">
              <a:rPr lang="en-US"/>
              <a:pPr/>
              <a:t>41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D1A93-0AA1-49AA-9729-DF9723209D30}" type="slidenum">
              <a:rPr lang="en-US"/>
              <a:pPr/>
              <a:t>42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E47EA-3ABE-4ED6-B933-0D6A0BF16FB4}" type="slidenum">
              <a:rPr lang="en-US"/>
              <a:pPr/>
              <a:t>43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http://www.jz-media.com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B5398-D061-4E2A-86DA-8513784C9A18}" type="slidenum">
              <a:rPr lang="en-US"/>
              <a:pPr/>
              <a:t>44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3869"/>
            <a:ext cx="5030029" cy="4114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CF117AE-0DEC-409C-A55B-32199AFB6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ACECC4-BB72-4C42-A9A4-7B4950978166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07CDF0-F647-454E-A269-01046D2D0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7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1447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cmeFont" pitchFamily="2" charset="0"/>
              </a:rPr>
              <a:t>Mohan </a:t>
            </a:r>
            <a:r>
              <a:rPr lang="en-US" dirty="0" err="1" smtClean="0">
                <a:solidFill>
                  <a:srgbClr val="FFFF00"/>
                </a:solidFill>
                <a:latin typeface="AcmeFont" pitchFamily="2" charset="0"/>
              </a:rPr>
              <a:t>Palaniandy</a:t>
            </a:r>
            <a:endParaRPr lang="en-US" dirty="0" smtClean="0">
              <a:solidFill>
                <a:srgbClr val="FFFF00"/>
              </a:solidFill>
              <a:latin typeface="AcmeFont" pitchFamily="2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cmeFont" pitchFamily="2" charset="0"/>
              </a:rPr>
              <a:t>SU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AcmeFont" pitchFamily="2" charset="0"/>
              </a:rPr>
              <a:t>Jawatankuasa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cmeFont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AcmeFont" pitchFamily="2" charset="0"/>
              </a:rPr>
              <a:t>Dokumentasi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cmeFont" pitchFamily="2" charset="0"/>
              </a:rPr>
              <a:t> MQF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cmeFont" pitchFamily="2" charset="0"/>
              </a:rPr>
              <a:t>IPGK IPOH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cmeFon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Berlin Sans FB Demi" pitchFamily="34" charset="0"/>
              </a:rPr>
              <a:t>PEMANTAPAN MQF</a:t>
            </a:r>
            <a:endParaRPr lang="en-US" sz="54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pic>
        <p:nvPicPr>
          <p:cNvPr id="5" name="Picture 4" descr="LOGO IPG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" y="4876800"/>
            <a:ext cx="3733801" cy="1143000"/>
          </a:xfrm>
          <a:prstGeom prst="rect">
            <a:avLst/>
          </a:prstGeom>
        </p:spPr>
      </p:pic>
      <p:pic>
        <p:nvPicPr>
          <p:cNvPr id="6" name="Picture 5" descr="m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876800"/>
            <a:ext cx="38862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9956" r="19766" b="6250"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229600" y="63246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http://2.bp.blogspot.com/_jmEtcbaa4Tc/TT1z73UZaWI/AAAAAAAAA24/DYBJavjVzsA/s1600/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4278" cy="6629400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05800" y="64008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31225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</a:rPr>
              <a:t>What is the MQF?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83940084-3304-4590-A425-E141C981F5B3}" type="slidenum">
              <a:rPr lang="en-MY" sz="1200" smtClean="0">
                <a:latin typeface="Arial" charset="0"/>
                <a:cs typeface="Arial" charset="0"/>
              </a:rPr>
              <a:pPr>
                <a:lnSpc>
                  <a:spcPct val="80000"/>
                </a:lnSpc>
              </a:pPr>
              <a:t>12</a:t>
            </a:fld>
            <a:endParaRPr lang="en-MY" sz="1200" smtClean="0">
              <a:latin typeface="Arial" charset="0"/>
              <a:cs typeface="Arial" charset="0"/>
            </a:endParaRPr>
          </a:p>
        </p:txBody>
      </p:sp>
      <p:sp>
        <p:nvSpPr>
          <p:cNvPr id="8197" name="Rectangle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Clr>
                <a:srgbClr val="EB641B"/>
              </a:buClr>
              <a:buFont typeface="Wingdings 2" pitchFamily="18" charset="2"/>
              <a:buNone/>
            </a:pPr>
            <a:r>
              <a:rPr lang="en-US" sz="2800" smtClean="0"/>
              <a:t>MQF</a:t>
            </a:r>
            <a:r>
              <a:rPr lang="en-US" sz="2800" b="1" baseline="30000" smtClean="0"/>
              <a:t>*</a:t>
            </a:r>
            <a:r>
              <a:rPr lang="en-US" sz="2800" smtClean="0"/>
              <a:t> Para 1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EB641B"/>
              </a:buClr>
              <a:buFont typeface="Wingdings 2" pitchFamily="18" charset="2"/>
              <a:buNone/>
            </a:pPr>
            <a:endParaRPr lang="en-US" sz="2800" smtClean="0"/>
          </a:p>
          <a:p>
            <a:pPr marL="273050" indent="-273050" eaLnBrk="1" hangingPunct="1">
              <a:lnSpc>
                <a:spcPct val="80000"/>
              </a:lnSpc>
              <a:buClr>
                <a:srgbClr val="EB641B"/>
              </a:buClr>
              <a:buFont typeface="Wingdings 2" pitchFamily="18" charset="2"/>
              <a:buNone/>
            </a:pPr>
            <a:r>
              <a:rPr lang="en-US" sz="2800" b="1" smtClean="0"/>
              <a:t>   MQF </a:t>
            </a:r>
            <a:r>
              <a:rPr lang="en-US" sz="2800" smtClean="0"/>
              <a:t>is an instrument that develops and classifies qualifications based on a set of criteria that is approved nationally and at par with international practices, and which clarifies the earned </a:t>
            </a:r>
            <a:r>
              <a:rPr lang="en-US" sz="2800" b="1" smtClean="0">
                <a:solidFill>
                  <a:srgbClr val="FF0000"/>
                </a:solidFill>
              </a:rPr>
              <a:t>academic levels, learning outcomes</a:t>
            </a:r>
            <a:r>
              <a:rPr lang="en-US" sz="2800" b="1" smtClean="0"/>
              <a:t> </a:t>
            </a:r>
            <a:r>
              <a:rPr lang="en-US" sz="2800" smtClean="0"/>
              <a:t>of study areas and </a:t>
            </a:r>
            <a:r>
              <a:rPr lang="en-US" sz="2800" b="1" smtClean="0">
                <a:solidFill>
                  <a:srgbClr val="FF0000"/>
                </a:solidFill>
              </a:rPr>
              <a:t>credit system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based on student academic load</a:t>
            </a:r>
            <a:r>
              <a:rPr lang="en-US" sz="2800" smtClean="0">
                <a:solidFill>
                  <a:srgbClr val="FF0000"/>
                </a:solidFill>
              </a:rPr>
              <a:t>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EB641B"/>
              </a:buClr>
              <a:buFont typeface="Wingdings 2" pitchFamily="18" charset="2"/>
              <a:buNone/>
            </a:pPr>
            <a:endParaRPr lang="en-US" sz="2800" b="1" smtClean="0"/>
          </a:p>
          <a:p>
            <a:pPr marL="273050" indent="-273050" eaLnBrk="1" hangingPunct="1">
              <a:lnSpc>
                <a:spcPct val="80000"/>
              </a:lnSpc>
              <a:buClr>
                <a:srgbClr val="EB641B"/>
              </a:buClr>
              <a:buFont typeface="Wingdings 2" pitchFamily="18" charset="2"/>
              <a:buNone/>
            </a:pPr>
            <a:r>
              <a:rPr lang="en-US" sz="1600" b="1" smtClean="0"/>
              <a:t>*   </a:t>
            </a:r>
            <a:r>
              <a:rPr lang="en-US" sz="1600" smtClean="0"/>
              <a:t>The Malaysian Qualifications Agency (2007), </a:t>
            </a:r>
            <a:r>
              <a:rPr lang="en-US" sz="1600" i="1" smtClean="0"/>
              <a:t>The Malaysian Qualifications Framework</a:t>
            </a:r>
            <a:r>
              <a:rPr lang="en-US" sz="1600" smtClean="0"/>
              <a:t>, Kuala Lumpur.</a:t>
            </a:r>
            <a:endParaRPr lang="en-US" sz="2700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382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8763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YANG TERLIBAT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86138"/>
            <a:ext cx="7772400" cy="15668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PPG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52400"/>
            <a:ext cx="88201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8527"/>
          <a:stretch>
            <a:fillRect/>
          </a:stretch>
        </p:blipFill>
        <p:spPr bwMode="auto">
          <a:xfrm>
            <a:off x="76200" y="5181600"/>
            <a:ext cx="8991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599"/>
            <a:ext cx="6934200" cy="64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2133600" y="127000"/>
            <a:ext cx="4462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QUALIFICATION LEVELS &amp; PATHWAYS</a:t>
            </a: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228600" y="914400"/>
            <a:ext cx="6858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ms-MY" b="1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2700850" y="6003925"/>
            <a:ext cx="101021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/>
              <a:t>SCHOOL </a:t>
            </a:r>
          </a:p>
          <a:p>
            <a:pPr algn="ctr" eaLnBrk="1" hangingPunct="1"/>
            <a:r>
              <a:rPr lang="en-US" sz="1600" b="1"/>
              <a:t>CERT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934200" y="5029200"/>
            <a:ext cx="1970088" cy="1069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/>
              <a:t>HIGHER SCHOOL </a:t>
            </a:r>
          </a:p>
          <a:p>
            <a:pPr algn="ctr" eaLnBrk="1" hangingPunct="1"/>
            <a:r>
              <a:rPr lang="en-US" sz="1600" b="1"/>
              <a:t>CERTIFICATE; </a:t>
            </a:r>
          </a:p>
          <a:p>
            <a:pPr algn="ctr" eaLnBrk="1" hangingPunct="1"/>
            <a:r>
              <a:rPr lang="en-US" sz="1600" b="1"/>
              <a:t>FOUNDATION</a:t>
            </a:r>
          </a:p>
          <a:p>
            <a:pPr algn="ctr" eaLnBrk="1" hangingPunct="1"/>
            <a:r>
              <a:rPr lang="en-US" sz="1600" b="1"/>
              <a:t>MATRICULATION</a:t>
            </a: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7239000" y="533400"/>
            <a:ext cx="1400175" cy="35147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UNIVERSITY</a:t>
            </a:r>
          </a:p>
          <a:p>
            <a:pPr eaLnBrk="1" hangingPunct="1"/>
            <a:endParaRPr lang="en-US" sz="1600" b="1"/>
          </a:p>
          <a:p>
            <a:pPr eaLnBrk="1" hangingPunct="1"/>
            <a:r>
              <a:rPr lang="en-US" sz="1600" b="1"/>
              <a:t>DOCTORAL</a:t>
            </a:r>
          </a:p>
          <a:p>
            <a:pPr eaLnBrk="1" hangingPunct="1"/>
            <a:endParaRPr lang="en-US" sz="1600" b="1"/>
          </a:p>
          <a:p>
            <a:pPr eaLnBrk="1" hangingPunct="1"/>
            <a:endParaRPr lang="en-US" sz="1600" b="1"/>
          </a:p>
          <a:p>
            <a:pPr eaLnBrk="1" hangingPunct="1"/>
            <a:endParaRPr lang="en-US" sz="1600" b="1"/>
          </a:p>
          <a:p>
            <a:pPr eaLnBrk="1" hangingPunct="1"/>
            <a:r>
              <a:rPr lang="en-US" sz="1600" b="1"/>
              <a:t>MASTERS</a:t>
            </a:r>
          </a:p>
          <a:p>
            <a:pPr eaLnBrk="1" hangingPunct="1"/>
            <a:endParaRPr lang="en-US" sz="1600" b="1"/>
          </a:p>
          <a:p>
            <a:pPr eaLnBrk="1" hangingPunct="1"/>
            <a:endParaRPr lang="en-US" sz="1600" b="1"/>
          </a:p>
          <a:p>
            <a:pPr eaLnBrk="1" hangingPunct="1"/>
            <a:r>
              <a:rPr lang="en-US" sz="1600" b="1"/>
              <a:t>BACHELOR (HONS.)</a:t>
            </a:r>
          </a:p>
          <a:p>
            <a:pPr eaLnBrk="1" hangingPunct="1"/>
            <a:endParaRPr lang="en-US" sz="1600" b="1"/>
          </a:p>
          <a:p>
            <a:pPr eaLnBrk="1" hangingPunct="1"/>
            <a:endParaRPr lang="en-US" sz="1600" b="1"/>
          </a:p>
          <a:p>
            <a:pPr eaLnBrk="1" hangingPunct="1"/>
            <a:endParaRPr lang="en-US" sz="1600" b="1"/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4724400" y="1600200"/>
            <a:ext cx="1998663" cy="1558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/>
              <a:t>POSTGRAD CERT. </a:t>
            </a:r>
          </a:p>
          <a:p>
            <a:pPr algn="ctr" eaLnBrk="1" hangingPunct="1"/>
            <a:r>
              <a:rPr lang="en-US" sz="1600" b="1"/>
              <a:t>&amp; DIPLOMA</a:t>
            </a:r>
          </a:p>
          <a:p>
            <a:pPr algn="ctr" eaLnBrk="1" hangingPunct="1"/>
            <a:endParaRPr lang="en-US" sz="1600" b="1"/>
          </a:p>
          <a:p>
            <a:pPr algn="ctr" eaLnBrk="1" hangingPunct="1"/>
            <a:endParaRPr lang="en-US" sz="1600" b="1"/>
          </a:p>
          <a:p>
            <a:pPr algn="ctr" eaLnBrk="1" hangingPunct="1"/>
            <a:r>
              <a:rPr lang="en-US" sz="1600" b="1"/>
              <a:t>GRADUATE CERT.</a:t>
            </a:r>
          </a:p>
          <a:p>
            <a:pPr algn="ctr" eaLnBrk="1" hangingPunct="1"/>
            <a:r>
              <a:rPr lang="en-US" sz="1600" b="1"/>
              <a:t>&amp; DIPLOMA</a:t>
            </a:r>
          </a:p>
        </p:txBody>
      </p:sp>
      <p:sp>
        <p:nvSpPr>
          <p:cNvPr id="436232" name="Text Box 8"/>
          <p:cNvSpPr txBox="1">
            <a:spLocks noChangeArrowheads="1"/>
          </p:cNvSpPr>
          <p:nvPr/>
        </p:nvSpPr>
        <p:spPr bwMode="auto">
          <a:xfrm>
            <a:off x="914400" y="56388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1</a:t>
            </a:r>
          </a:p>
        </p:txBody>
      </p: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914400" y="52578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2</a:t>
            </a:r>
          </a:p>
        </p:txBody>
      </p:sp>
      <p:sp>
        <p:nvSpPr>
          <p:cNvPr id="436234" name="Text Box 10"/>
          <p:cNvSpPr txBox="1">
            <a:spLocks noChangeArrowheads="1"/>
          </p:cNvSpPr>
          <p:nvPr/>
        </p:nvSpPr>
        <p:spPr bwMode="auto">
          <a:xfrm>
            <a:off x="914400" y="48768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3</a:t>
            </a:r>
          </a:p>
        </p:txBody>
      </p:sp>
      <p:sp>
        <p:nvSpPr>
          <p:cNvPr id="436235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4</a:t>
            </a:r>
          </a:p>
        </p:txBody>
      </p:sp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936625" y="3192463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/>
              <a:t>5</a:t>
            </a:r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8686800" y="27432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6</a:t>
            </a:r>
          </a:p>
        </p:txBody>
      </p:sp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8686800" y="19812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7</a:t>
            </a:r>
          </a:p>
        </p:txBody>
      </p:sp>
      <p:sp>
        <p:nvSpPr>
          <p:cNvPr id="436239" name="Text Box 15"/>
          <p:cNvSpPr txBox="1">
            <a:spLocks noChangeArrowheads="1"/>
          </p:cNvSpPr>
          <p:nvPr/>
        </p:nvSpPr>
        <p:spPr bwMode="auto">
          <a:xfrm>
            <a:off x="8686800" y="10668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8</a:t>
            </a:r>
          </a:p>
        </p:txBody>
      </p:sp>
      <p:sp>
        <p:nvSpPr>
          <p:cNvPr id="436240" name="Text Box 16"/>
          <p:cNvSpPr txBox="1">
            <a:spLocks noChangeArrowheads="1"/>
          </p:cNvSpPr>
          <p:nvPr/>
        </p:nvSpPr>
        <p:spPr bwMode="auto">
          <a:xfrm>
            <a:off x="304800" y="1052513"/>
            <a:ext cx="3492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/>
              <a:t>P</a:t>
            </a:r>
          </a:p>
          <a:p>
            <a:pPr eaLnBrk="1" hangingPunct="1"/>
            <a:r>
              <a:rPr lang="en-US" b="1"/>
              <a:t>P</a:t>
            </a:r>
          </a:p>
          <a:p>
            <a:pPr eaLnBrk="1" hangingPunct="1"/>
            <a:r>
              <a:rPr lang="en-US" b="1"/>
              <a:t>P</a:t>
            </a:r>
          </a:p>
          <a:p>
            <a:pPr eaLnBrk="1" hangingPunct="1"/>
            <a:r>
              <a:rPr lang="en-US" b="1"/>
              <a:t>T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a</a:t>
            </a:r>
          </a:p>
          <a:p>
            <a:pPr eaLnBrk="1" hangingPunct="1"/>
            <a:r>
              <a:rPr lang="en-US" b="1"/>
              <a:t>t</a:t>
            </a:r>
          </a:p>
          <a:p>
            <a:pPr eaLnBrk="1" hangingPunct="1"/>
            <a:r>
              <a:rPr lang="en-US" b="1"/>
              <a:t>a</a:t>
            </a:r>
          </a:p>
          <a:p>
            <a:pPr eaLnBrk="1" hangingPunct="1"/>
            <a:r>
              <a:rPr lang="en-US" b="1"/>
              <a:t>u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A</a:t>
            </a:r>
          </a:p>
          <a:p>
            <a:pPr eaLnBrk="1" hangingPunct="1"/>
            <a:r>
              <a:rPr lang="en-US" b="1"/>
              <a:t>P</a:t>
            </a:r>
          </a:p>
          <a:p>
            <a:pPr eaLnBrk="1" hangingPunct="1"/>
            <a:r>
              <a:rPr lang="en-US" b="1"/>
              <a:t>E</a:t>
            </a:r>
          </a:p>
          <a:p>
            <a:pPr eaLnBrk="1" hangingPunct="1"/>
            <a:r>
              <a:rPr lang="en-US" b="1"/>
              <a:t>L</a:t>
            </a:r>
          </a:p>
        </p:txBody>
      </p:sp>
      <p:sp>
        <p:nvSpPr>
          <p:cNvPr id="436241" name="Text Box 17"/>
          <p:cNvSpPr txBox="1">
            <a:spLocks noChangeArrowheads="1"/>
          </p:cNvSpPr>
          <p:nvPr/>
        </p:nvSpPr>
        <p:spPr bwMode="auto">
          <a:xfrm>
            <a:off x="1219200" y="914400"/>
            <a:ext cx="1403141" cy="498598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/>
              <a:t>MINISTRY OF</a:t>
            </a:r>
          </a:p>
          <a:p>
            <a:pPr eaLnBrk="1" hangingPunct="1"/>
            <a:r>
              <a:rPr lang="en-US" sz="1600" b="1" dirty="0"/>
              <a:t>HUMAN </a:t>
            </a:r>
          </a:p>
          <a:p>
            <a:pPr eaLnBrk="1" hangingPunct="1"/>
            <a:r>
              <a:rPr lang="en-US" sz="1600" b="1" dirty="0"/>
              <a:t>RESOURCE</a:t>
            </a:r>
          </a:p>
          <a:p>
            <a:pPr eaLnBrk="1" hangingPunct="1"/>
            <a:endParaRPr lang="en-US" sz="1600" b="1" dirty="0"/>
          </a:p>
          <a:p>
            <a:pPr eaLnBrk="1" hangingPunct="1"/>
            <a:endParaRPr lang="en-US" sz="1600" b="1" dirty="0"/>
          </a:p>
          <a:p>
            <a:pPr eaLnBrk="1" hangingPunct="1"/>
            <a:endParaRPr lang="en-US" sz="1600" b="1" dirty="0"/>
          </a:p>
          <a:p>
            <a:pPr eaLnBrk="1" hangingPunct="1"/>
            <a:endParaRPr lang="en-US" sz="1600" b="1" dirty="0"/>
          </a:p>
          <a:p>
            <a:pPr eaLnBrk="1" hangingPunct="1"/>
            <a:endParaRPr lang="en-US" sz="1600" b="1" dirty="0"/>
          </a:p>
          <a:p>
            <a:pPr eaLnBrk="1" hangingPunct="1"/>
            <a:endParaRPr lang="en-US" sz="1600" b="1" dirty="0"/>
          </a:p>
          <a:p>
            <a:pPr eaLnBrk="1" hangingPunct="1"/>
            <a:r>
              <a:rPr lang="en-US" sz="1600" b="1" dirty="0"/>
              <a:t>ADVANVED </a:t>
            </a:r>
          </a:p>
          <a:p>
            <a:pPr eaLnBrk="1" hangingPunct="1"/>
            <a:r>
              <a:rPr lang="en-US" sz="1600" b="1" dirty="0"/>
              <a:t>DIPLOMA</a:t>
            </a:r>
          </a:p>
          <a:p>
            <a:pPr eaLnBrk="1" hangingPunct="1"/>
            <a:endParaRPr lang="en-US" sz="1600" b="1" dirty="0"/>
          </a:p>
          <a:p>
            <a:pPr eaLnBrk="1" hangingPunct="1"/>
            <a:endParaRPr lang="en-US" sz="1600" b="1" dirty="0"/>
          </a:p>
          <a:p>
            <a:pPr eaLnBrk="1" hangingPunct="1"/>
            <a:r>
              <a:rPr lang="en-US" sz="1600" b="1" dirty="0"/>
              <a:t>SKILLS </a:t>
            </a:r>
          </a:p>
          <a:p>
            <a:pPr eaLnBrk="1" hangingPunct="1"/>
            <a:r>
              <a:rPr lang="en-US" sz="1600" b="1" dirty="0"/>
              <a:t>DIPLOMA</a:t>
            </a:r>
          </a:p>
          <a:p>
            <a:pPr eaLnBrk="1" hangingPunct="1"/>
            <a:endParaRPr lang="en-US" sz="1600" b="1" dirty="0"/>
          </a:p>
          <a:p>
            <a:pPr eaLnBrk="1" hangingPunct="1"/>
            <a:endParaRPr lang="en-US" sz="1600" b="1" dirty="0"/>
          </a:p>
          <a:p>
            <a:pPr eaLnBrk="1" hangingPunct="1"/>
            <a:r>
              <a:rPr lang="en-US" sz="1600" b="1" dirty="0"/>
              <a:t>SKILLS </a:t>
            </a:r>
          </a:p>
          <a:p>
            <a:pPr eaLnBrk="1" hangingPunct="1"/>
            <a:r>
              <a:rPr lang="en-US" sz="1600" b="1" dirty="0"/>
              <a:t>CERTIFICATE</a:t>
            </a:r>
          </a:p>
          <a:p>
            <a:pPr eaLnBrk="1" hangingPunct="1"/>
            <a:endParaRPr lang="en-US" sz="1400" b="1" dirty="0"/>
          </a:p>
        </p:txBody>
      </p:sp>
      <p:sp>
        <p:nvSpPr>
          <p:cNvPr id="436242" name="Text Box 18"/>
          <p:cNvSpPr txBox="1">
            <a:spLocks noChangeArrowheads="1"/>
          </p:cNvSpPr>
          <p:nvPr/>
        </p:nvSpPr>
        <p:spPr bwMode="auto">
          <a:xfrm>
            <a:off x="2843213" y="914400"/>
            <a:ext cx="1657350" cy="467518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POLYTECH,</a:t>
            </a:r>
          </a:p>
          <a:p>
            <a:pPr eaLnBrk="1" hangingPunct="1"/>
            <a:r>
              <a:rPr lang="en-US" sz="1600" b="1"/>
              <a:t>NON DEGREE </a:t>
            </a:r>
          </a:p>
          <a:p>
            <a:pPr eaLnBrk="1" hangingPunct="1"/>
            <a:r>
              <a:rPr lang="en-US" sz="1600" b="1"/>
              <a:t>GRANTING </a:t>
            </a:r>
          </a:p>
          <a:p>
            <a:pPr eaLnBrk="1" hangingPunct="1"/>
            <a:r>
              <a:rPr lang="en-US" sz="1600" b="1"/>
              <a:t>COLLEGES,</a:t>
            </a:r>
          </a:p>
          <a:p>
            <a:pPr eaLnBrk="1" hangingPunct="1"/>
            <a:r>
              <a:rPr lang="en-US" sz="1600" b="1"/>
              <a:t>UNIVERSITIES</a:t>
            </a:r>
          </a:p>
          <a:p>
            <a:pPr eaLnBrk="1" hangingPunct="1"/>
            <a:endParaRPr lang="en-US" sz="1600" b="1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 b="1"/>
              <a:t>ADVANCED </a:t>
            </a:r>
          </a:p>
          <a:p>
            <a:pPr eaLnBrk="1" hangingPunct="1"/>
            <a:r>
              <a:rPr lang="en-US" sz="1600" b="1"/>
              <a:t>DIPLOMA</a:t>
            </a:r>
          </a:p>
          <a:p>
            <a:pPr eaLnBrk="1" hangingPunct="1"/>
            <a:endParaRPr lang="en-US" sz="1600" b="1"/>
          </a:p>
          <a:p>
            <a:pPr eaLnBrk="1" hangingPunct="1"/>
            <a:r>
              <a:rPr lang="en-US" sz="1600" b="1"/>
              <a:t>TECH &amp; VOC </a:t>
            </a:r>
          </a:p>
          <a:p>
            <a:pPr eaLnBrk="1" hangingPunct="1"/>
            <a:r>
              <a:rPr lang="en-US" sz="1600" b="1"/>
              <a:t>DIPLOMA</a:t>
            </a:r>
          </a:p>
          <a:p>
            <a:pPr eaLnBrk="1" hangingPunct="1"/>
            <a:endParaRPr lang="en-US" sz="1600" b="1"/>
          </a:p>
          <a:p>
            <a:pPr eaLnBrk="1" hangingPunct="1"/>
            <a:r>
              <a:rPr lang="en-US" sz="1600" b="1"/>
              <a:t>TECH &amp; VOC </a:t>
            </a:r>
          </a:p>
          <a:p>
            <a:pPr eaLnBrk="1" hangingPunct="1"/>
            <a:r>
              <a:rPr lang="en-US" sz="1600" b="1"/>
              <a:t>CERTIFICATE</a:t>
            </a:r>
            <a:endParaRPr lang="en-US" sz="1200" b="1"/>
          </a:p>
          <a:p>
            <a:pPr eaLnBrk="1" hangingPunct="1"/>
            <a:endParaRPr lang="en-US" sz="1200"/>
          </a:p>
        </p:txBody>
      </p:sp>
      <p:sp>
        <p:nvSpPr>
          <p:cNvPr id="436243" name="Line 19"/>
          <p:cNvSpPr>
            <a:spLocks noChangeShapeType="1"/>
          </p:cNvSpPr>
          <p:nvPr/>
        </p:nvSpPr>
        <p:spPr bwMode="auto">
          <a:xfrm flipV="1">
            <a:off x="16764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 flipV="1">
            <a:off x="3348038" y="3860800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5" name="Line 21"/>
          <p:cNvSpPr>
            <a:spLocks noChangeShapeType="1"/>
          </p:cNvSpPr>
          <p:nvPr/>
        </p:nvSpPr>
        <p:spPr bwMode="auto">
          <a:xfrm flipV="1">
            <a:off x="16764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6" name="Line 22"/>
          <p:cNvSpPr>
            <a:spLocks noChangeShapeType="1"/>
          </p:cNvSpPr>
          <p:nvPr/>
        </p:nvSpPr>
        <p:spPr bwMode="auto">
          <a:xfrm flipV="1">
            <a:off x="3348038" y="46529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7" name="Line 23"/>
          <p:cNvSpPr>
            <a:spLocks noChangeShapeType="1"/>
          </p:cNvSpPr>
          <p:nvPr/>
        </p:nvSpPr>
        <p:spPr bwMode="auto">
          <a:xfrm flipV="1">
            <a:off x="7848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8" name="Line 24"/>
          <p:cNvSpPr>
            <a:spLocks noChangeShapeType="1"/>
          </p:cNvSpPr>
          <p:nvPr/>
        </p:nvSpPr>
        <p:spPr bwMode="auto">
          <a:xfrm flipV="1">
            <a:off x="78486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4937125" y="593725"/>
            <a:ext cx="1183337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LIFE LONG </a:t>
            </a:r>
          </a:p>
          <a:p>
            <a:pPr eaLnBrk="1" hangingPunct="1"/>
            <a:r>
              <a:rPr lang="en-US" sz="1600" b="1"/>
              <a:t>LEARNING</a:t>
            </a:r>
          </a:p>
        </p:txBody>
      </p:sp>
      <p:sp>
        <p:nvSpPr>
          <p:cNvPr id="436250" name="Line 26"/>
          <p:cNvSpPr>
            <a:spLocks noChangeShapeType="1"/>
          </p:cNvSpPr>
          <p:nvPr/>
        </p:nvSpPr>
        <p:spPr bwMode="auto">
          <a:xfrm>
            <a:off x="4495800" y="3352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1" name="Line 27"/>
          <p:cNvSpPr>
            <a:spLocks noChangeShapeType="1"/>
          </p:cNvSpPr>
          <p:nvPr/>
        </p:nvSpPr>
        <p:spPr bwMode="auto">
          <a:xfrm>
            <a:off x="4500563" y="4292600"/>
            <a:ext cx="282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2" name="Line 28"/>
          <p:cNvSpPr>
            <a:spLocks noChangeShapeType="1"/>
          </p:cNvSpPr>
          <p:nvPr/>
        </p:nvSpPr>
        <p:spPr bwMode="auto">
          <a:xfrm flipV="1">
            <a:off x="7308850" y="4005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3" name="Line 29"/>
          <p:cNvSpPr>
            <a:spLocks noChangeShapeType="1"/>
          </p:cNvSpPr>
          <p:nvPr/>
        </p:nvSpPr>
        <p:spPr bwMode="auto">
          <a:xfrm>
            <a:off x="2411413" y="43656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4" name="Line 30"/>
          <p:cNvSpPr>
            <a:spLocks noChangeShapeType="1"/>
          </p:cNvSpPr>
          <p:nvPr/>
        </p:nvSpPr>
        <p:spPr bwMode="auto">
          <a:xfrm>
            <a:off x="67818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5" name="Line 31"/>
          <p:cNvSpPr>
            <a:spLocks noChangeShapeType="1"/>
          </p:cNvSpPr>
          <p:nvPr/>
        </p:nvSpPr>
        <p:spPr bwMode="auto">
          <a:xfrm flipV="1">
            <a:off x="55626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6" name="Line 32"/>
          <p:cNvSpPr>
            <a:spLocks noChangeShapeType="1"/>
          </p:cNvSpPr>
          <p:nvPr/>
        </p:nvSpPr>
        <p:spPr bwMode="auto">
          <a:xfrm flipV="1">
            <a:off x="7010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7" name="Line 33"/>
          <p:cNvSpPr>
            <a:spLocks noChangeShapeType="1"/>
          </p:cNvSpPr>
          <p:nvPr/>
        </p:nvSpPr>
        <p:spPr bwMode="auto">
          <a:xfrm flipH="1">
            <a:off x="5562600" y="2438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8" name="Line 34"/>
          <p:cNvSpPr>
            <a:spLocks noChangeShapeType="1"/>
          </p:cNvSpPr>
          <p:nvPr/>
        </p:nvSpPr>
        <p:spPr bwMode="auto">
          <a:xfrm flipH="1">
            <a:off x="67056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9" name="Line 35"/>
          <p:cNvSpPr>
            <a:spLocks noChangeShapeType="1"/>
          </p:cNvSpPr>
          <p:nvPr/>
        </p:nvSpPr>
        <p:spPr bwMode="auto">
          <a:xfrm flipV="1">
            <a:off x="8001000" y="4005263"/>
            <a:ext cx="26988" cy="947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60" name="Line 36"/>
          <p:cNvSpPr>
            <a:spLocks noChangeShapeType="1"/>
          </p:cNvSpPr>
          <p:nvPr/>
        </p:nvSpPr>
        <p:spPr bwMode="auto">
          <a:xfrm flipV="1">
            <a:off x="3348038" y="55895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61" name="Line 37"/>
          <p:cNvSpPr>
            <a:spLocks noChangeShapeType="1"/>
          </p:cNvSpPr>
          <p:nvPr/>
        </p:nvSpPr>
        <p:spPr bwMode="auto">
          <a:xfrm flipH="1" flipV="1">
            <a:off x="2051050" y="5876925"/>
            <a:ext cx="46355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62" name="Text Box 38"/>
          <p:cNvSpPr txBox="1">
            <a:spLocks noChangeArrowheads="1"/>
          </p:cNvSpPr>
          <p:nvPr/>
        </p:nvSpPr>
        <p:spPr bwMode="auto">
          <a:xfrm>
            <a:off x="228600" y="228600"/>
            <a:ext cx="109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Life long </a:t>
            </a:r>
          </a:p>
          <a:p>
            <a:pPr eaLnBrk="1" hangingPunct="1"/>
            <a:r>
              <a:rPr lang="en-US" b="1"/>
              <a:t>learning</a:t>
            </a:r>
          </a:p>
        </p:txBody>
      </p:sp>
      <p:sp>
        <p:nvSpPr>
          <p:cNvPr id="436263" name="Rectangle 39"/>
          <p:cNvSpPr>
            <a:spLocks noChangeArrowheads="1"/>
          </p:cNvSpPr>
          <p:nvPr/>
        </p:nvSpPr>
        <p:spPr bwMode="auto">
          <a:xfrm>
            <a:off x="4787900" y="4868863"/>
            <a:ext cx="1800225" cy="1655762"/>
          </a:xfrm>
          <a:prstGeom prst="rect">
            <a:avLst/>
          </a:prstGeom>
          <a:solidFill>
            <a:srgbClr val="E7FA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ms-MY">
              <a:latin typeface="Verdana" pitchFamily="34" charset="0"/>
            </a:endParaRPr>
          </a:p>
        </p:txBody>
      </p:sp>
      <p:sp>
        <p:nvSpPr>
          <p:cNvPr id="436266" name="Text Box 42"/>
          <p:cNvSpPr txBox="1">
            <a:spLocks noChangeArrowheads="1"/>
          </p:cNvSpPr>
          <p:nvPr/>
        </p:nvSpPr>
        <p:spPr bwMode="auto">
          <a:xfrm>
            <a:off x="4716463" y="4868863"/>
            <a:ext cx="1800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b="1">
                <a:latin typeface="Verdana" pitchFamily="34" charset="0"/>
              </a:rPr>
              <a:t>Learning </a:t>
            </a:r>
          </a:p>
          <a:p>
            <a:pPr eaLnBrk="1" hangingPunct="1"/>
            <a:r>
              <a:rPr lang="en-US" sz="2000" b="1">
                <a:latin typeface="Verdana" pitchFamily="34" charset="0"/>
              </a:rPr>
              <a:t>Outcomes 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Verdana" pitchFamily="34" charset="0"/>
              </a:rPr>
              <a:t>Credit system</a:t>
            </a:r>
          </a:p>
        </p:txBody>
      </p:sp>
      <p:sp>
        <p:nvSpPr>
          <p:cNvPr id="436267" name="Line 43"/>
          <p:cNvSpPr>
            <a:spLocks noChangeShapeType="1"/>
          </p:cNvSpPr>
          <p:nvPr/>
        </p:nvSpPr>
        <p:spPr bwMode="auto">
          <a:xfrm>
            <a:off x="971550" y="4724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68" name="Line 44"/>
          <p:cNvSpPr>
            <a:spLocks noChangeShapeType="1"/>
          </p:cNvSpPr>
          <p:nvPr/>
        </p:nvSpPr>
        <p:spPr bwMode="auto">
          <a:xfrm>
            <a:off x="971550" y="2205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cmeFont" pitchFamily="2" charset="0"/>
              </a:rPr>
              <a:t>KEHENDAK MQF/MQA</a:t>
            </a:r>
            <a:endParaRPr lang="en-US" dirty="0"/>
          </a:p>
        </p:txBody>
      </p:sp>
      <p:pic>
        <p:nvPicPr>
          <p:cNvPr id="3" name="Picture 2" descr="carta mq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12" y="1411014"/>
            <a:ext cx="8511988" cy="498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meFont" pitchFamily="2" charset="0"/>
              </a:rPr>
              <a:t>KEHENDAK MQF ..</a:t>
            </a:r>
            <a:endParaRPr lang="en-US" dirty="0"/>
          </a:p>
        </p:txBody>
      </p:sp>
      <p:pic>
        <p:nvPicPr>
          <p:cNvPr id="19458" name="Picture 2" descr="http://www.mqa.gov.my/portal2012/images/garispanduan/cover_co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1905000" cy="26765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2438400"/>
            <a:ext cx="32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Code of Practice for </a:t>
            </a:r>
            <a:r>
              <a:rPr lang="en-US" sz="2800" b="1" dirty="0" err="1" smtClean="0"/>
              <a:t>Programme</a:t>
            </a:r>
            <a:r>
              <a:rPr lang="en-US" sz="2800" b="1" dirty="0" smtClean="0"/>
              <a:t> Accreditation (COPPA)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562600" y="1219200"/>
            <a:ext cx="3048000" cy="526297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guide for providers of higher education,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quality assurance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assessors, officers of the MQA, policy makers, professional bodies and other stakeholders engaged in higher education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382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Code of Practice for Programme Accreditation (COPPA)</a:t>
            </a:r>
          </a:p>
        </p:txBody>
      </p:sp>
      <p:sp>
        <p:nvSpPr>
          <p:cNvPr id="23555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chemeClr val="bg2"/>
          </a:solidFill>
        </p:spPr>
        <p:txBody>
          <a:bodyPr vert="horz"/>
          <a:lstStyle/>
          <a:p>
            <a:pPr>
              <a:buFont typeface="Arial" charset="0"/>
              <a:buChar char="•"/>
            </a:pPr>
            <a:r>
              <a:rPr lang="en-US" sz="2800" b="1" smtClean="0"/>
              <a:t>A document dedicated  for the purpose of  programme accreditation which uses the nine areas of evaluation to assist HEPs attain at least benchmarked standards for the said purpose </a:t>
            </a:r>
            <a:r>
              <a:rPr lang="en-US" sz="2800" smtClean="0"/>
              <a:t> </a:t>
            </a:r>
            <a:r>
              <a:rPr lang="en-US" sz="2800" b="1" smtClean="0"/>
              <a:t>and continuously improve the quality of the programme.</a:t>
            </a:r>
          </a:p>
          <a:p>
            <a:pPr>
              <a:buFont typeface="Arial" charset="0"/>
              <a:buChar char="•"/>
            </a:pPr>
            <a:endParaRPr lang="en-US" sz="2800" b="1" smtClean="0"/>
          </a:p>
          <a:p>
            <a:pPr>
              <a:buFont typeface="Arial" charset="0"/>
              <a:buChar char="•"/>
            </a:pPr>
            <a:r>
              <a:rPr lang="en-US" sz="2800" b="1" smtClean="0"/>
              <a:t>Contains benchmarked Standards and Enhanced Standards for the nine QA areas. </a:t>
            </a:r>
            <a:endParaRPr lang="en-US" sz="280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smtClean="0">
                <a:latin typeface="Arial" charset="0"/>
                <a:cs typeface="Arial" charset="0"/>
              </a:rPr>
              <a:t>MQF.Roz.Roadshow</a:t>
            </a:r>
            <a:endParaRPr lang="en-MY" smtClean="0">
              <a:latin typeface="Arial" charset="0"/>
              <a:cs typeface="Arial" charset="0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687AB50C-F152-4299-BF53-86938C2EC5D0}" type="slidenum">
              <a:rPr lang="en-MY" sz="1200" smtClean="0">
                <a:latin typeface="Arial" charset="0"/>
                <a:cs typeface="Arial" charset="0"/>
              </a:rPr>
              <a:pPr>
                <a:lnSpc>
                  <a:spcPct val="80000"/>
                </a:lnSpc>
              </a:pPr>
              <a:t>19</a:t>
            </a:fld>
            <a:endParaRPr lang="en-MY" sz="1200" smtClean="0">
              <a:latin typeface="Arial" charset="0"/>
              <a:cs typeface="Arial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848600" y="61722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70520"/>
            <a:ext cx="6768752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MQR/MQF/MQA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5146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 dirty="0" err="1" smtClean="0">
                <a:latin typeface="Arial Rounded MT Bold" pitchFamily="34" charset="0"/>
                <a:cs typeface="Arial" pitchFamily="34" charset="0"/>
              </a:rPr>
              <a:t>Memahami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  <a:cs typeface="Arial" pitchFamily="34" charset="0"/>
              </a:rPr>
              <a:t>Konsep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  <a:hlinkClick r:id="rId2" action="ppaction://hlinksldjump"/>
              </a:rPr>
              <a:t>MQR</a:t>
            </a:r>
            <a:endParaRPr lang="en-US" sz="3600" b="1" dirty="0" smtClean="0">
              <a:latin typeface="Arial Rounded MT Bold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3600" b="1" dirty="0" err="1" smtClean="0">
                <a:latin typeface="Arial Rounded MT Bold" pitchFamily="34" charset="0"/>
                <a:cs typeface="Arial" pitchFamily="34" charset="0"/>
              </a:rPr>
              <a:t>Apa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  <a:cs typeface="Arial" pitchFamily="34" charset="0"/>
              </a:rPr>
              <a:t>kaitan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  <a:cs typeface="Arial" pitchFamily="34" charset="0"/>
              </a:rPr>
              <a:t>dengan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  <a:hlinkClick r:id="rId3" action="ppaction://hlinksldjump"/>
              </a:rPr>
              <a:t>MQA</a:t>
            </a:r>
            <a:endParaRPr lang="en-US" sz="3600" b="1" dirty="0" smtClean="0">
              <a:latin typeface="Arial Rounded MT Bold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3600" b="1" dirty="0" err="1" smtClean="0">
                <a:latin typeface="Arial Rounded MT Bold" pitchFamily="34" charset="0"/>
                <a:cs typeface="Arial" pitchFamily="34" charset="0"/>
              </a:rPr>
              <a:t>Memahami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  <a:cs typeface="Arial" pitchFamily="34" charset="0"/>
              </a:rPr>
              <a:t>konsep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  <a:hlinkClick r:id="rId4" action="ppaction://hlinksldjump"/>
              </a:rPr>
              <a:t>MQF</a:t>
            </a:r>
            <a:endParaRPr lang="en-US" sz="3600" b="1" dirty="0" smtClean="0">
              <a:latin typeface="Arial Rounded MT Bold" pitchFamily="34" charset="0"/>
              <a:cs typeface="Arial" pitchFamily="34" charset="0"/>
            </a:endParaRPr>
          </a:p>
          <a:p>
            <a:pPr marL="342900" indent="-342900"/>
            <a:endParaRPr lang="en-US" sz="3600" b="1" dirty="0"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51B50A6-9F8D-4DE2-AB79-DCAE95CA4D60}" type="slidenum">
              <a:rPr lang="en-MY"/>
              <a:pPr>
                <a:defRPr/>
              </a:pPr>
              <a:t>20</a:t>
            </a:fld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4500563" y="5013325"/>
            <a:ext cx="4429125" cy="7858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Student Learning Time  </a:t>
            </a:r>
            <a:r>
              <a:rPr lang="en-US" sz="2400" b="1" dirty="0"/>
              <a:t>(SLT)</a:t>
            </a:r>
            <a:endParaRPr lang="en-MY" sz="2400" b="1" dirty="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2320132" y="3966369"/>
            <a:ext cx="360362" cy="0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19462" name="Line 15"/>
          <p:cNvSpPr>
            <a:spLocks noChangeShapeType="1"/>
          </p:cNvSpPr>
          <p:nvPr/>
        </p:nvSpPr>
        <p:spPr bwMode="auto">
          <a:xfrm>
            <a:off x="7286625" y="1571625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9463" name="Line 16"/>
          <p:cNvSpPr>
            <a:spLocks noChangeShapeType="1"/>
          </p:cNvSpPr>
          <p:nvPr/>
        </p:nvSpPr>
        <p:spPr bwMode="auto">
          <a:xfrm>
            <a:off x="7358063" y="4429125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500063" y="214313"/>
            <a:ext cx="3786187" cy="904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1300" b="1">
                <a:solidFill>
                  <a:srgbClr val="000000"/>
                </a:solidFill>
                <a:cs typeface="Arial" charset="0"/>
              </a:rPr>
              <a:t>A credit the </a:t>
            </a:r>
            <a:r>
              <a:rPr lang="en-US" sz="1300" b="1" u="sng">
                <a:solidFill>
                  <a:srgbClr val="000000"/>
                </a:solidFill>
                <a:cs typeface="Arial" charset="0"/>
              </a:rPr>
              <a:t>agreed-upon value</a:t>
            </a:r>
            <a:r>
              <a:rPr lang="en-US" sz="1300" b="1">
                <a:solidFill>
                  <a:srgbClr val="000000"/>
                </a:solidFill>
                <a:cs typeface="Arial" charset="0"/>
              </a:rPr>
              <a:t> used to measure a </a:t>
            </a:r>
            <a:r>
              <a:rPr lang="en-US" sz="1300" b="1" u="sng">
                <a:solidFill>
                  <a:srgbClr val="000000"/>
                </a:solidFill>
                <a:cs typeface="Arial" charset="0"/>
              </a:rPr>
              <a:t>student workload</a:t>
            </a:r>
            <a:r>
              <a:rPr lang="en-US" sz="1300" b="1">
                <a:solidFill>
                  <a:srgbClr val="000000"/>
                </a:solidFill>
                <a:cs typeface="Arial" charset="0"/>
              </a:rPr>
              <a:t> in terms of </a:t>
            </a:r>
            <a:r>
              <a:rPr lang="en-US" sz="1300" b="1" u="sng">
                <a:solidFill>
                  <a:srgbClr val="000000"/>
                </a:solidFill>
                <a:cs typeface="Arial" charset="0"/>
              </a:rPr>
              <a:t>learning time</a:t>
            </a:r>
            <a:r>
              <a:rPr lang="en-US" sz="1300" b="1">
                <a:solidFill>
                  <a:srgbClr val="000000"/>
                </a:solidFill>
                <a:cs typeface="Arial" charset="0"/>
              </a:rPr>
              <a:t> required to </a:t>
            </a:r>
            <a:r>
              <a:rPr lang="en-US" sz="1300" b="1" u="sng">
                <a:solidFill>
                  <a:srgbClr val="000000"/>
                </a:solidFill>
                <a:cs typeface="Arial" charset="0"/>
              </a:rPr>
              <a:t>complete course units</a:t>
            </a:r>
            <a:r>
              <a:rPr lang="en-US" sz="1300" b="1">
                <a:solidFill>
                  <a:srgbClr val="000000"/>
                </a:solidFill>
                <a:cs typeface="Arial" charset="0"/>
              </a:rPr>
              <a:t>, resulting in </a:t>
            </a:r>
            <a:r>
              <a:rPr lang="en-US" sz="1300" b="1" u="sng">
                <a:solidFill>
                  <a:srgbClr val="000000"/>
                </a:solidFill>
                <a:cs typeface="Arial" charset="0"/>
              </a:rPr>
              <a:t>learning outcomes’</a:t>
            </a:r>
            <a:r>
              <a:rPr lang="en-US" sz="1300" b="1">
                <a:solidFill>
                  <a:srgbClr val="000000"/>
                </a:solidFill>
                <a:cs typeface="Arial" charset="0"/>
              </a:rPr>
              <a:t> (UNESCO, 2004)</a:t>
            </a:r>
          </a:p>
        </p:txBody>
      </p:sp>
      <p:grpSp>
        <p:nvGrpSpPr>
          <p:cNvPr id="2" name="Group 60"/>
          <p:cNvGrpSpPr/>
          <p:nvPr/>
        </p:nvGrpSpPr>
        <p:grpSpPr>
          <a:xfrm>
            <a:off x="4500562" y="2143116"/>
            <a:ext cx="4429156" cy="2214578"/>
            <a:chOff x="4500562" y="2143116"/>
            <a:chExt cx="4429156" cy="2214578"/>
          </a:xfrm>
          <a:solidFill>
            <a:srgbClr val="FFFF99"/>
          </a:solidFill>
        </p:grpSpPr>
        <p:grpSp>
          <p:nvGrpSpPr>
            <p:cNvPr id="3" name="Group 59"/>
            <p:cNvGrpSpPr/>
            <p:nvPr/>
          </p:nvGrpSpPr>
          <p:grpSpPr>
            <a:xfrm>
              <a:off x="4500562" y="2143116"/>
              <a:ext cx="4429156" cy="2214578"/>
              <a:chOff x="4572000" y="3571876"/>
              <a:chExt cx="4429156" cy="2214578"/>
            </a:xfrm>
            <a:grpFill/>
          </p:grpSpPr>
          <p:sp>
            <p:nvSpPr>
              <p:cNvPr id="34" name="Freeform 33"/>
              <p:cNvSpPr/>
              <p:nvPr/>
            </p:nvSpPr>
            <p:spPr>
              <a:xfrm>
                <a:off x="4572000" y="3571876"/>
                <a:ext cx="4429156" cy="2214578"/>
              </a:xfrm>
              <a:custGeom>
                <a:avLst/>
                <a:gdLst>
                  <a:gd name="connsiteX0" fmla="*/ 0 w 4714908"/>
                  <a:gd name="connsiteY0" fmla="*/ 0 h 2714644"/>
                  <a:gd name="connsiteX1" fmla="*/ 4714908 w 4714908"/>
                  <a:gd name="connsiteY1" fmla="*/ 0 h 2714644"/>
                  <a:gd name="connsiteX2" fmla="*/ 4714908 w 4714908"/>
                  <a:gd name="connsiteY2" fmla="*/ 2714644 h 2714644"/>
                  <a:gd name="connsiteX3" fmla="*/ 0 w 4714908"/>
                  <a:gd name="connsiteY3" fmla="*/ 2714644 h 2714644"/>
                  <a:gd name="connsiteX4" fmla="*/ 0 w 4714908"/>
                  <a:gd name="connsiteY4" fmla="*/ 0 h 271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4908" h="2714644">
                    <a:moveTo>
                      <a:pt x="0" y="0"/>
                    </a:moveTo>
                    <a:lnTo>
                      <a:pt x="4714908" y="0"/>
                    </a:lnTo>
                    <a:lnTo>
                      <a:pt x="4714908" y="2714644"/>
                    </a:lnTo>
                    <a:lnTo>
                      <a:pt x="0" y="27146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5715009" y="4357694"/>
                <a:ext cx="1143008" cy="2592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Revision</a:t>
                </a:r>
                <a:endParaRPr lang="en-US" sz="1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6572264" y="3643314"/>
                <a:ext cx="995178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Study Tour</a:t>
                </a:r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6643702" y="4000504"/>
                <a:ext cx="968280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Case study</a:t>
                </a:r>
                <a:endParaRPr lang="en-US" sz="1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Text Box 9"/>
              <p:cNvSpPr txBox="1">
                <a:spLocks noChangeArrowheads="1"/>
              </p:cNvSpPr>
              <p:nvPr/>
            </p:nvSpPr>
            <p:spPr bwMode="auto">
              <a:xfrm>
                <a:off x="4643438" y="4714884"/>
                <a:ext cx="1452421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>
                    <a:latin typeface="Times New Roman" pitchFamily="18" charset="0"/>
                  </a:rPr>
                  <a:t>Work attachment</a:t>
                </a:r>
              </a:p>
            </p:txBody>
          </p:sp>
          <p:sp>
            <p:nvSpPr>
              <p:cNvPr id="40" name="Text Box 25"/>
              <p:cNvSpPr txBox="1">
                <a:spLocks noChangeArrowheads="1"/>
              </p:cNvSpPr>
              <p:nvPr/>
            </p:nvSpPr>
            <p:spPr bwMode="auto">
              <a:xfrm>
                <a:off x="4643438" y="3643314"/>
                <a:ext cx="726211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Lecture </a:t>
                </a:r>
              </a:p>
            </p:txBody>
          </p:sp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4643438" y="4000504"/>
                <a:ext cx="753108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>
                    <a:latin typeface="Times New Roman" pitchFamily="18" charset="0"/>
                  </a:rPr>
                  <a:t>Tutorial</a:t>
                </a:r>
                <a:r>
                  <a:rPr lang="en-US" sz="1400">
                    <a:solidFill>
                      <a:srgbClr val="E6EE4C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2" name="Text Box 27"/>
              <p:cNvSpPr txBox="1">
                <a:spLocks noChangeArrowheads="1"/>
              </p:cNvSpPr>
              <p:nvPr/>
            </p:nvSpPr>
            <p:spPr bwMode="auto">
              <a:xfrm>
                <a:off x="4643438" y="4357694"/>
                <a:ext cx="995178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>
                    <a:latin typeface="Times New Roman" pitchFamily="18" charset="0"/>
                  </a:rPr>
                  <a:t>Laboratory</a:t>
                </a: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7358082" y="4714884"/>
                <a:ext cx="1571636" cy="2592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Group Discussion</a:t>
                </a:r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6357950" y="5072074"/>
                <a:ext cx="995178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Field Work</a:t>
                </a:r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8143900" y="4357694"/>
                <a:ext cx="753108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Clinical </a:t>
                </a:r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7000892" y="4357694"/>
                <a:ext cx="1022074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E-Learning</a:t>
                </a:r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7665573" y="3630492"/>
                <a:ext cx="1264145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Demonstration</a:t>
                </a:r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5822116" y="5429264"/>
                <a:ext cx="1535966" cy="2592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latin typeface="Times New Roman" pitchFamily="18" charset="0"/>
                  </a:rPr>
                  <a:t>Industrial training</a:t>
                </a:r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7429520" y="5072074"/>
                <a:ext cx="1500198" cy="2592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latin typeface="Times New Roman" pitchFamily="18" charset="0"/>
                  </a:rPr>
                  <a:t>Research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</a:rPr>
                  <a:t>Project</a:t>
                </a:r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7715272" y="4000504"/>
                <a:ext cx="1214446" cy="2592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Assignments</a:t>
                </a:r>
              </a:p>
            </p:txBody>
          </p: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4643438" y="5429264"/>
                <a:ext cx="1129661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Examination</a:t>
                </a:r>
                <a:endParaRPr lang="en-US" sz="1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6210777" y="4714884"/>
                <a:ext cx="1075867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>
                    <a:latin typeface="Times New Roman" pitchFamily="18" charset="0"/>
                  </a:rPr>
                  <a:t>Studio work </a:t>
                </a:r>
              </a:p>
            </p:txBody>
          </p:sp>
          <p:sp>
            <p:nvSpPr>
              <p:cNvPr id="53" name="Text Box 4"/>
              <p:cNvSpPr txBox="1">
                <a:spLocks noChangeArrowheads="1"/>
              </p:cNvSpPr>
              <p:nvPr/>
            </p:nvSpPr>
            <p:spPr bwMode="auto">
              <a:xfrm>
                <a:off x="5429256" y="3643314"/>
                <a:ext cx="1156558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>
                    <a:latin typeface="Times New Roman" pitchFamily="18" charset="0"/>
                  </a:rPr>
                  <a:t>Project Work</a:t>
                </a:r>
              </a:p>
            </p:txBody>
          </p:sp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4643438" y="5072074"/>
                <a:ext cx="1586905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Times New Roman" pitchFamily="18" charset="0"/>
                  </a:rPr>
                  <a:t>Group Assignment</a:t>
                </a:r>
              </a:p>
            </p:txBody>
          </p:sp>
          <p:sp>
            <p:nvSpPr>
              <p:cNvPr id="55" name="Text Box 6"/>
              <p:cNvSpPr txBox="1">
                <a:spLocks noChangeArrowheads="1"/>
              </p:cNvSpPr>
              <p:nvPr/>
            </p:nvSpPr>
            <p:spPr bwMode="auto">
              <a:xfrm>
                <a:off x="5500694" y="4000504"/>
                <a:ext cx="1075867" cy="25918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>
                    <a:latin typeface="Times New Roman" pitchFamily="18" charset="0"/>
                  </a:rPr>
                  <a:t>Presentation</a:t>
                </a:r>
              </a:p>
            </p:txBody>
          </p:sp>
        </p:grp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7429520" y="4000504"/>
              <a:ext cx="1425525" cy="25918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latin typeface="Times New Roman" pitchFamily="18" charset="0"/>
                </a:rPr>
                <a:t>Directed reading 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214313" y="5000625"/>
            <a:ext cx="3959225" cy="647700"/>
            <a:chOff x="285720" y="4572008"/>
            <a:chExt cx="3960000" cy="648000"/>
          </a:xfrm>
        </p:grpSpPr>
        <p:sp>
          <p:nvSpPr>
            <p:cNvPr id="68" name="Rounded Rectangle 67"/>
            <p:cNvSpPr/>
            <p:nvPr/>
          </p:nvSpPr>
          <p:spPr>
            <a:xfrm>
              <a:off x="285720" y="4572008"/>
              <a:ext cx="3960000" cy="648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Division 61"/>
            <p:cNvSpPr/>
            <p:nvPr/>
          </p:nvSpPr>
          <p:spPr>
            <a:xfrm>
              <a:off x="1643298" y="4643479"/>
              <a:ext cx="357258" cy="358941"/>
            </a:xfrm>
            <a:prstGeom prst="mathDivide">
              <a:avLst>
                <a:gd name="adj1" fmla="val 23520"/>
                <a:gd name="adj2" fmla="val 5880"/>
                <a:gd name="adj3" fmla="val 4782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qual 62"/>
            <p:cNvSpPr/>
            <p:nvPr/>
          </p:nvSpPr>
          <p:spPr>
            <a:xfrm>
              <a:off x="2715070" y="4643479"/>
              <a:ext cx="357257" cy="358941"/>
            </a:xfrm>
            <a:prstGeom prst="mathEqual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86" name="Rectangle 63"/>
            <p:cNvSpPr>
              <a:spLocks noChangeArrowheads="1"/>
            </p:cNvSpPr>
            <p:nvPr/>
          </p:nvSpPr>
          <p:spPr bwMode="auto">
            <a:xfrm>
              <a:off x="285720" y="4643446"/>
              <a:ext cx="13857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Total SLT </a:t>
              </a:r>
              <a:endParaRPr lang="en-US" sz="2000"/>
            </a:p>
          </p:txBody>
        </p:sp>
        <p:sp>
          <p:nvSpPr>
            <p:cNvPr id="19487" name="Rectangle 64"/>
            <p:cNvSpPr>
              <a:spLocks noChangeArrowheads="1"/>
            </p:cNvSpPr>
            <p:nvPr/>
          </p:nvSpPr>
          <p:spPr bwMode="auto">
            <a:xfrm>
              <a:off x="2143108" y="4643446"/>
              <a:ext cx="470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40</a:t>
              </a:r>
              <a:endParaRPr lang="en-US" sz="2000"/>
            </a:p>
          </p:txBody>
        </p:sp>
        <p:sp>
          <p:nvSpPr>
            <p:cNvPr id="19488" name="Rectangle 65"/>
            <p:cNvSpPr>
              <a:spLocks noChangeArrowheads="1"/>
            </p:cNvSpPr>
            <p:nvPr/>
          </p:nvSpPr>
          <p:spPr bwMode="auto">
            <a:xfrm>
              <a:off x="3214678" y="4643446"/>
              <a:ext cx="9252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Credit</a:t>
              </a:r>
              <a:endParaRPr lang="en-US" sz="2000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184150" y="4214813"/>
            <a:ext cx="39592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e.g. </a:t>
            </a:r>
            <a:r>
              <a:rPr lang="en-US" dirty="0">
                <a:solidFill>
                  <a:prstClr val="black"/>
                </a:solidFill>
              </a:rPr>
              <a:t>4 800 notional SLT = 120 credits</a:t>
            </a:r>
            <a:endParaRPr lang="en-US" dirty="0"/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2500313" y="5734050"/>
            <a:ext cx="5108575" cy="766763"/>
            <a:chOff x="2214546" y="5786454"/>
            <a:chExt cx="5108098" cy="714380"/>
          </a:xfrm>
        </p:grpSpPr>
        <p:cxnSp>
          <p:nvCxnSpPr>
            <p:cNvPr id="19479" name="Straight Arrow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1885139" y="6115861"/>
              <a:ext cx="660402" cy="1588"/>
            </a:xfrm>
            <a:prstGeom prst="straightConnector1">
              <a:avLst/>
            </a:prstGeom>
            <a:noFill/>
            <a:ln w="38100" algn="ctr">
              <a:solidFill>
                <a:srgbClr val="FF6600"/>
              </a:solidFill>
              <a:round/>
              <a:headEnd/>
              <a:tailEnd type="arrow" w="med" len="med"/>
            </a:ln>
          </p:spPr>
        </p:cxnSp>
        <p:cxnSp>
          <p:nvCxnSpPr>
            <p:cNvPr id="19480" name="Straight Arrow Connector 92"/>
            <p:cNvCxnSpPr>
              <a:cxnSpLocks noChangeShapeType="1"/>
            </p:cNvCxnSpPr>
            <p:nvPr/>
          </p:nvCxnSpPr>
          <p:spPr bwMode="auto">
            <a:xfrm rot="10800000">
              <a:off x="2214547" y="6429396"/>
              <a:ext cx="4929221" cy="1588"/>
            </a:xfrm>
            <a:prstGeom prst="straightConnector1">
              <a:avLst/>
            </a:prstGeom>
            <a:noFill/>
            <a:ln w="38100" algn="ctr">
              <a:solidFill>
                <a:srgbClr val="FF6600"/>
              </a:solidFill>
              <a:round/>
              <a:headEnd/>
              <a:tailEnd/>
            </a:ln>
          </p:spPr>
        </p:cxn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7072330" y="5997396"/>
              <a:ext cx="0" cy="432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106764" y="6357366"/>
              <a:ext cx="215880" cy="143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142875" y="3071813"/>
            <a:ext cx="3959225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Teaching/Learning + Assessment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42875" y="2000250"/>
            <a:ext cx="3959225" cy="6477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Achievement of Learning Outcomes </a:t>
            </a:r>
          </a:p>
        </p:txBody>
      </p:sp>
      <p:cxnSp>
        <p:nvCxnSpPr>
          <p:cNvPr id="100" name="Straight Arrow Connector 99"/>
          <p:cNvCxnSpPr>
            <a:cxnSpLocks noChangeShapeType="1"/>
          </p:cNvCxnSpPr>
          <p:nvPr/>
        </p:nvCxnSpPr>
        <p:spPr bwMode="auto">
          <a:xfrm rot="5400000" flipH="1" flipV="1">
            <a:off x="2266950" y="2876550"/>
            <a:ext cx="323850" cy="0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</p:spPr>
      </p:cxnSp>
      <p:cxnSp>
        <p:nvCxnSpPr>
          <p:cNvPr id="101" name="Straight Arrow Connector 100"/>
          <p:cNvCxnSpPr>
            <a:cxnSpLocks noChangeShapeType="1"/>
          </p:cNvCxnSpPr>
          <p:nvPr/>
        </p:nvCxnSpPr>
        <p:spPr bwMode="auto">
          <a:xfrm rot="10800000">
            <a:off x="4105275" y="3429000"/>
            <a:ext cx="323850" cy="31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7358063" y="1643063"/>
            <a:ext cx="157162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Teaching Learning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Activities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429500" y="4500563"/>
            <a:ext cx="157162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42875" y="3786188"/>
            <a:ext cx="2214563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00063" y="2714625"/>
            <a:ext cx="185737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7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542131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it-IT" smtClean="0"/>
              <a:t>MQF in Programmes.Roz.Roadshow</a:t>
            </a:r>
            <a:endParaRPr lang="en-MY" smtClean="0"/>
          </a:p>
        </p:txBody>
      </p:sp>
      <p:sp>
        <p:nvSpPr>
          <p:cNvPr id="57" name="TextBox 56"/>
          <p:cNvSpPr txBox="1"/>
          <p:nvPr/>
        </p:nvSpPr>
        <p:spPr>
          <a:xfrm>
            <a:off x="6019800" y="68580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 smtClean="0"/>
              <a:t>Academic Load</a:t>
            </a:r>
            <a:endParaRPr lang="en-MY" sz="3200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</a:rPr>
              <a:t>General Principle 4: Learning Outcomes 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</a:rPr>
            </a:b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</a:rPr>
              <a:t>(MQF Para 15)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</a:rPr>
              <a:t> – LO Domains</a:t>
            </a:r>
          </a:p>
        </p:txBody>
      </p:sp>
      <p:sp>
        <p:nvSpPr>
          <p:cNvPr id="12291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5402E94F-2719-47AB-A584-441B8AE50620}" type="slidenum">
              <a:rPr lang="en-MY" sz="1200" smtClean="0">
                <a:latin typeface="Arial" charset="0"/>
                <a:cs typeface="Arial" charset="0"/>
              </a:rPr>
              <a:pPr>
                <a:lnSpc>
                  <a:spcPct val="80000"/>
                </a:lnSpc>
              </a:pPr>
              <a:t>21</a:t>
            </a:fld>
            <a:endParaRPr lang="en-MY" sz="1200" smtClean="0">
              <a:latin typeface="Arial" charset="0"/>
              <a:cs typeface="Arial" charset="0"/>
            </a:endParaRPr>
          </a:p>
        </p:txBody>
      </p:sp>
      <p:sp>
        <p:nvSpPr>
          <p:cNvPr id="12292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0" y="6308725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it-IT" smtClean="0">
                <a:latin typeface="Arial" charset="0"/>
                <a:cs typeface="Arial" charset="0"/>
              </a:rPr>
              <a:t>MQF.Roz.Roadshow</a:t>
            </a:r>
            <a:endParaRPr lang="en-MY" smtClean="0">
              <a:latin typeface="Arial" charset="0"/>
              <a:cs typeface="Arial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2938" y="1571625"/>
            <a:ext cx="8072437" cy="4714875"/>
            <a:chOff x="71406" y="1285860"/>
            <a:chExt cx="8501122" cy="4851592"/>
          </a:xfrm>
        </p:grpSpPr>
        <p:sp>
          <p:nvSpPr>
            <p:cNvPr id="7" name="Rounded Rectangle 6"/>
            <p:cNvSpPr/>
            <p:nvPr/>
          </p:nvSpPr>
          <p:spPr>
            <a:xfrm>
              <a:off x="285397" y="1499853"/>
              <a:ext cx="2001149" cy="6436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Knowledge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99884" y="1499853"/>
              <a:ext cx="3572644" cy="64361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Social skills and responsibilities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57780" y="2499575"/>
              <a:ext cx="3428870" cy="9294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Communication, leadership and team skills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85893" y="3714924"/>
              <a:ext cx="2786896" cy="11434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Information management and lifelong learning skills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58172" y="5214507"/>
              <a:ext cx="2357243" cy="9229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Managerial and entrepreneurial skills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71014" y="3714924"/>
              <a:ext cx="2643122" cy="11434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Problem solving and scientific skills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00929" y="2429333"/>
              <a:ext cx="2999216" cy="99972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Values, attitudes and professionalism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554034" y="1506387"/>
              <a:ext cx="2143253" cy="64361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Practical Skills </a:t>
              </a:r>
            </a:p>
          </p:txBody>
        </p:sp>
        <p:sp>
          <p:nvSpPr>
            <p:cNvPr id="16" name="Diamond 15"/>
            <p:cNvSpPr/>
            <p:nvPr/>
          </p:nvSpPr>
          <p:spPr>
            <a:xfrm>
              <a:off x="4571902" y="3500930"/>
              <a:ext cx="427982" cy="427986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17" name="Diamond 16"/>
            <p:cNvSpPr/>
            <p:nvPr/>
          </p:nvSpPr>
          <p:spPr>
            <a:xfrm>
              <a:off x="3142509" y="5000513"/>
              <a:ext cx="429654" cy="427986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18" name="Diamond 17"/>
            <p:cNvSpPr/>
            <p:nvPr/>
          </p:nvSpPr>
          <p:spPr>
            <a:xfrm>
              <a:off x="1357023" y="3500930"/>
              <a:ext cx="429654" cy="427986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19" name="Diamond 18"/>
            <p:cNvSpPr/>
            <p:nvPr/>
          </p:nvSpPr>
          <p:spPr>
            <a:xfrm>
              <a:off x="4643789" y="2285582"/>
              <a:ext cx="427982" cy="429620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20" name="Diamond 19"/>
            <p:cNvSpPr/>
            <p:nvPr/>
          </p:nvSpPr>
          <p:spPr>
            <a:xfrm>
              <a:off x="785266" y="2215341"/>
              <a:ext cx="429654" cy="427986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21" name="Diamond 20"/>
            <p:cNvSpPr/>
            <p:nvPr/>
          </p:nvSpPr>
          <p:spPr>
            <a:xfrm>
              <a:off x="4785893" y="1285860"/>
              <a:ext cx="429653" cy="427986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22" name="Diamond 21"/>
            <p:cNvSpPr/>
            <p:nvPr/>
          </p:nvSpPr>
          <p:spPr>
            <a:xfrm>
              <a:off x="2328341" y="1285860"/>
              <a:ext cx="427982" cy="427986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3" name="Diamond 22"/>
            <p:cNvSpPr/>
            <p:nvPr/>
          </p:nvSpPr>
          <p:spPr>
            <a:xfrm>
              <a:off x="71406" y="1285860"/>
              <a:ext cx="427982" cy="423085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3200400" y="228600"/>
            <a:ext cx="2743200" cy="3048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85800" y="2362200"/>
            <a:ext cx="3733800" cy="2286000"/>
          </a:xfrm>
          <a:prstGeom prst="ellipse">
            <a:avLst/>
          </a:prstGeom>
          <a:solidFill>
            <a:srgbClr val="F5F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352800" y="3886200"/>
            <a:ext cx="2514600" cy="26670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4876800" y="2209800"/>
            <a:ext cx="3200400" cy="2438400"/>
          </a:xfrm>
          <a:prstGeom prst="ellipse">
            <a:avLst/>
          </a:prstGeom>
          <a:solidFill>
            <a:srgbClr val="FED5C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3086100" y="2133600"/>
            <a:ext cx="3086100" cy="2971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4648200" y="21336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3124200" y="35814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248400" y="3200400"/>
            <a:ext cx="186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KNOWLEDGE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85800" y="3200400"/>
            <a:ext cx="237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SOCIAL SKILLS &amp;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 RESPONSIBILITY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124200" y="5105400"/>
            <a:ext cx="304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PROFESSIONALISM,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VALUES,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ATTITUDES,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ETHICS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0" y="2133600"/>
            <a:ext cx="3124200" cy="2514600"/>
            <a:chOff x="1920" y="1344"/>
            <a:chExt cx="1968" cy="1584"/>
          </a:xfrm>
        </p:grpSpPr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>
              <a:off x="2976" y="1584"/>
              <a:ext cx="70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Communi</a:t>
              </a:r>
            </a:p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-cation</a:t>
              </a:r>
            </a:p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&amp; team</a:t>
              </a:r>
            </a:p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skills</a:t>
              </a:r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1920" y="1344"/>
              <a:ext cx="970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Life </a:t>
              </a:r>
            </a:p>
            <a:p>
              <a:pPr algn="r"/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Long </a:t>
              </a:r>
            </a:p>
            <a:p>
              <a:pPr algn="r"/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Learning &amp; </a:t>
              </a:r>
            </a:p>
            <a:p>
              <a:pPr algn="r"/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Information Management</a:t>
              </a:r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auto">
            <a:xfrm>
              <a:off x="2928" y="2254"/>
              <a:ext cx="96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Managerial &amp; Entrepreneu</a:t>
              </a:r>
            </a:p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-rial </a:t>
              </a:r>
            </a:p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Skills</a:t>
              </a:r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>
              <a:off x="2006" y="2254"/>
              <a:ext cx="874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Critical </a:t>
              </a:r>
            </a:p>
            <a:p>
              <a:pPr algn="r"/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Thinking &amp; Scientific Approach</a:t>
              </a:r>
            </a:p>
          </p:txBody>
        </p:sp>
      </p:grp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3429000" y="685800"/>
            <a:ext cx="2273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PSYCHOMOTOR/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PRACTICAL/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TECHNICAL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cs typeface="Arial" charset="0"/>
              </a:rPr>
              <a:t>SKILLS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81000" y="381000"/>
            <a:ext cx="2667000" cy="1066800"/>
          </a:xfrm>
          <a:prstGeom prst="rect">
            <a:avLst/>
          </a:prstGeom>
          <a:solidFill>
            <a:srgbClr val="80DA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Learning </a:t>
            </a:r>
          </a:p>
          <a:p>
            <a:r>
              <a:rPr lang="en-US" sz="32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Outcomes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629400" y="457200"/>
            <a:ext cx="1582738" cy="579438"/>
          </a:xfrm>
          <a:prstGeom prst="rect">
            <a:avLst/>
          </a:prstGeom>
          <a:solidFill>
            <a:srgbClr val="D4E52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Credits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79388" y="5734050"/>
            <a:ext cx="3190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cs typeface="Arial" charset="0"/>
              </a:rPr>
              <a:t>QUALIFICATION DESCRIPTORS</a:t>
            </a:r>
            <a:r>
              <a:rPr lang="en-US" sz="280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Ilmu bidang (Knowledge)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ms-MY" sz="2400"/>
              <a:t>   Menunjukkan pengetahuan dan kefahaman prinsip-prinsip asas  sesuatu bidang yang diperoleh daripada buku teks lanjutan  dan di sempadan ilmu</a:t>
            </a:r>
          </a:p>
          <a:p>
            <a:pPr>
              <a:lnSpc>
                <a:spcPct val="80000"/>
              </a:lnSpc>
              <a:buFontTx/>
              <a:buNone/>
            </a:pPr>
            <a:endParaRPr lang="ms-MY" sz="2400"/>
          </a:p>
          <a:p>
            <a:pPr>
              <a:lnSpc>
                <a:spcPct val="80000"/>
              </a:lnSpc>
              <a:buFontTx/>
              <a:buNone/>
            </a:pPr>
            <a:r>
              <a:rPr lang="ms-MY" sz="2400" u="sng"/>
              <a:t>Example of Student Response (outcomes)</a:t>
            </a:r>
          </a:p>
          <a:p>
            <a:pPr>
              <a:lnSpc>
                <a:spcPct val="80000"/>
              </a:lnSpc>
            </a:pPr>
            <a:r>
              <a:rPr lang="en-US" sz="2400"/>
              <a:t>recall/state items of facts &amp; information; </a:t>
            </a:r>
          </a:p>
          <a:p>
            <a:pPr>
              <a:lnSpc>
                <a:spcPct val="80000"/>
              </a:lnSpc>
            </a:pPr>
            <a:r>
              <a:rPr lang="en-US" sz="2400"/>
              <a:t>discriminate among objects &amp; events (concepts); </a:t>
            </a:r>
          </a:p>
          <a:p>
            <a:pPr>
              <a:lnSpc>
                <a:spcPct val="80000"/>
              </a:lnSpc>
            </a:pPr>
            <a:r>
              <a:rPr lang="en-US" sz="2400"/>
              <a:t>show relationships between concepts (principles) </a:t>
            </a:r>
          </a:p>
          <a:p>
            <a:pPr>
              <a:lnSpc>
                <a:spcPct val="80000"/>
              </a:lnSpc>
            </a:pPr>
            <a:r>
              <a:rPr lang="en-US" sz="2400"/>
              <a:t>Apply principles to new situations; </a:t>
            </a:r>
          </a:p>
          <a:p>
            <a:pPr>
              <a:lnSpc>
                <a:spcPct val="80000"/>
              </a:lnSpc>
            </a:pPr>
            <a:r>
              <a:rPr lang="en-US" sz="2400"/>
              <a:t>explain circumstances; </a:t>
            </a:r>
          </a:p>
          <a:p>
            <a:pPr>
              <a:lnSpc>
                <a:spcPct val="80000"/>
              </a:lnSpc>
            </a:pPr>
            <a:r>
              <a:rPr lang="en-US" sz="2400"/>
              <a:t>infer causes or effects; </a:t>
            </a:r>
          </a:p>
          <a:p>
            <a:pPr>
              <a:lnSpc>
                <a:spcPct val="80000"/>
              </a:lnSpc>
            </a:pPr>
            <a:r>
              <a:rPr lang="en-US" sz="2400"/>
              <a:t>predict outcomes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28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2. </a:t>
            </a:r>
            <a:r>
              <a:rPr lang="en-US" sz="2800">
                <a:solidFill>
                  <a:schemeClr val="tx2"/>
                </a:solidFill>
              </a:rPr>
              <a:t>PSYCHOMOTOR/PRACTICAL/TECHNICAL SKILLS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810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s-MY" sz="2800"/>
              <a:t>	Menunjukkan kepandaian melaksanakan tugas praktikal dan teknikal yang diperlukan dalam ilmu bidang (contohnya kemahiran makmal sains, kemahiran teknikal kejuruteraan, kemahiran klinikal, literasi komputer &amp; instrumen IT lain)</a:t>
            </a:r>
          </a:p>
          <a:p>
            <a:pPr marL="342900" indent="-342900">
              <a:spcBef>
                <a:spcPct val="20000"/>
              </a:spcBef>
            </a:pPr>
            <a:r>
              <a:rPr lang="ms-MY" sz="2800" u="sng"/>
              <a:t>Examples of Student response (outcomes)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Perform a blood smear test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Carry out first aid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use power point to prepare a presentation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3. SOCIAL SKILLS &amp; RESPONSIBILITY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04800" y="16002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300">
              <a:solidFill>
                <a:srgbClr val="660066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81000" y="1295400"/>
            <a:ext cx="83058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ms-MY" sz="3200"/>
              <a:t>Menunjukkan kefahaman dan kepekaan kepada kepelbagaian dalam masyarakat dan bersedia bekerjasama memberi khidmat untuk mencapai matlamat bersama</a:t>
            </a:r>
          </a:p>
          <a:p>
            <a:endParaRPr lang="ms-MY" sz="2400" u="sng"/>
          </a:p>
          <a:p>
            <a:r>
              <a:rPr lang="ms-MY" sz="2400" u="sng"/>
              <a:t>Examples of student response (outcomes)</a:t>
            </a:r>
          </a:p>
          <a:p>
            <a:pPr>
              <a:buFontTx/>
              <a:buChar char="•"/>
            </a:pPr>
            <a:r>
              <a:rPr lang="en-US" sz="2400"/>
              <a:t>recall/state items of facts &amp; information regarding  the various cultural practices</a:t>
            </a:r>
          </a:p>
          <a:p>
            <a:pPr>
              <a:buFontTx/>
              <a:buChar char="•"/>
            </a:pPr>
            <a:r>
              <a:rPr lang="en-US" sz="2400"/>
              <a:t>Respect cultural diversity,&amp; willing to address and solve social-cultural issues in the community</a:t>
            </a:r>
          </a:p>
          <a:p>
            <a:pPr>
              <a:buFontTx/>
              <a:buChar char="•"/>
            </a:pPr>
            <a:r>
              <a:rPr lang="en-US" sz="2400"/>
              <a:t>Participate actively in inter ethnic activities and community projects aimed at better inter cultural understanding &amp; community development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371600"/>
          </a:xfrm>
        </p:spPr>
        <p:txBody>
          <a:bodyPr>
            <a:normAutofit fontScale="90000"/>
          </a:bodyPr>
          <a:lstStyle/>
          <a:p>
            <a:r>
              <a:rPr lang="en-US" sz="3200">
                <a:solidFill>
                  <a:srgbClr val="000000"/>
                </a:solidFill>
              </a:rPr>
              <a:t>4. PROFESSIONALISM, VALUES, 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ATTITUDES, ETHICS</a:t>
            </a:r>
            <a:br>
              <a:rPr lang="en-US" sz="3200">
                <a:solidFill>
                  <a:srgbClr val="000000"/>
                </a:solidFill>
              </a:rPr>
            </a:b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ms-MY" sz="2400"/>
              <a:t>    Dapat mengguna ilmu pengetahuan dan kefahaman dengan kaedah yang menunjukkan keprofesionalan dalam tugasan (kepentingan bersama &amp; bukan peribadi), kepribadian yang murni dan pembuatan keputusan berlandaskan etika yang relevan</a:t>
            </a:r>
          </a:p>
          <a:p>
            <a:pPr>
              <a:lnSpc>
                <a:spcPct val="80000"/>
              </a:lnSpc>
              <a:buFontTx/>
              <a:buNone/>
            </a:pPr>
            <a:endParaRPr lang="ms-MY" sz="2400"/>
          </a:p>
          <a:p>
            <a:pPr>
              <a:lnSpc>
                <a:spcPct val="80000"/>
              </a:lnSpc>
              <a:buFontTx/>
              <a:buNone/>
            </a:pPr>
            <a:r>
              <a:rPr lang="ms-MY" sz="2400" u="sng"/>
              <a:t>Examples of student response (outcomes)</a:t>
            </a:r>
          </a:p>
          <a:p>
            <a:pPr>
              <a:lnSpc>
                <a:spcPct val="80000"/>
              </a:lnSpc>
            </a:pPr>
            <a:r>
              <a:rPr lang="en-US" sz="2400"/>
              <a:t>Collaborate in learning group as a team, willing to acknowledge limitations, share knowledge &amp; help others</a:t>
            </a:r>
          </a:p>
          <a:p>
            <a:pPr>
              <a:lnSpc>
                <a:spcPct val="80000"/>
              </a:lnSpc>
            </a:pPr>
            <a:r>
              <a:rPr lang="en-US" sz="2400"/>
              <a:t>Demonstrate commitment to excellence, confidentiality, honesty &amp; integrity in Intellectual Property</a:t>
            </a:r>
          </a:p>
          <a:p>
            <a:pPr>
              <a:lnSpc>
                <a:spcPct val="80000"/>
              </a:lnSpc>
            </a:pPr>
            <a:r>
              <a:rPr lang="en-US" sz="2400"/>
              <a:t>Commitment to scientific methods &amp; evidence-based decisions with ethical considerations (fair, objective, reliable, transparent)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5. SELF-DIRECTED LIFE LONG LEARNING &amp; INFORMATION MANAGEMENT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ms-MY" sz="800"/>
              <a:t>  </a:t>
            </a:r>
            <a:r>
              <a:rPr lang="ms-MY" sz="2400"/>
              <a:t>Mempunyai teknik dan kebolehan mencari dan mengguna data untuk menambahbaik idea, menyelesai masalah dan membuat keputusan tertentu serta mempunyai kemahiran belajar untuk meneruskan pengajian lanjutan dengan autonomi yang tinggi. </a:t>
            </a:r>
          </a:p>
          <a:p>
            <a:pPr>
              <a:lnSpc>
                <a:spcPct val="80000"/>
              </a:lnSpc>
              <a:buFontTx/>
              <a:buNone/>
            </a:pPr>
            <a:endParaRPr lang="ms-MY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u="sng"/>
              <a:t>Examples of student response (outcomes)</a:t>
            </a:r>
          </a:p>
          <a:p>
            <a:pPr>
              <a:lnSpc>
                <a:spcPct val="80000"/>
              </a:lnSpc>
            </a:pPr>
            <a:r>
              <a:rPr lang="en-US" sz="2400"/>
              <a:t>Able to set reasonable learning objectives</a:t>
            </a:r>
          </a:p>
          <a:p>
            <a:pPr>
              <a:lnSpc>
                <a:spcPct val="80000"/>
              </a:lnSpc>
            </a:pPr>
            <a:r>
              <a:rPr lang="en-US" sz="2400"/>
              <a:t>Able to use library &amp; ICT to: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Search for information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Keep organised records of best/good practices;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retrieve information easily for reference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Keep directory of “best” sources of particular types of information </a:t>
            </a:r>
          </a:p>
          <a:p>
            <a:pPr>
              <a:lnSpc>
                <a:spcPct val="80000"/>
              </a:lnSpc>
            </a:pPr>
            <a:r>
              <a:rPr lang="en-US" sz="2400"/>
              <a:t>Able to teach others &amp; to give &amp; receive feedback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ms-MY" sz="2400"/>
              <a:t>  </a:t>
            </a: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6. CRITICAL THINKING &amp; RESEARCH METHOD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5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ms-MY" sz="2400"/>
              <a:t>    Mempamerkan kaedah saintifik dalam proses pemikiran untuk menyelesai masalah dalam bidang</a:t>
            </a:r>
          </a:p>
          <a:p>
            <a:pPr>
              <a:lnSpc>
                <a:spcPct val="90000"/>
              </a:lnSpc>
              <a:buFontTx/>
              <a:buNone/>
            </a:pPr>
            <a:endParaRPr lang="ms-MY" sz="2400" u="sng"/>
          </a:p>
          <a:p>
            <a:pPr>
              <a:lnSpc>
                <a:spcPct val="90000"/>
              </a:lnSpc>
              <a:buFontTx/>
              <a:buNone/>
            </a:pPr>
            <a:r>
              <a:rPr lang="ms-MY" sz="2400" u="sng"/>
              <a:t>Examples of student respone (outcome)</a:t>
            </a:r>
          </a:p>
          <a:p>
            <a:pPr>
              <a:lnSpc>
                <a:spcPct val="80000"/>
              </a:lnSpc>
            </a:pPr>
            <a:r>
              <a:rPr lang="en-US" sz="2400"/>
              <a:t>Able to apply problem-solving process in learning: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Generate hypotheses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Ask the relevant questions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Identify gaps in own knowledge, skills &amp; values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Identify type &amp; sources of information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Seek &amp; collect data &amp; new information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Critically evaluate new information (evidence-based)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Synthesise data from different sources &amp; apply probability theory to refine hypotheses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7. COMMUNICATION SKILLS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ms-MY" sz="900"/>
              <a:t>  </a:t>
            </a:r>
            <a:r>
              <a:rPr lang="ms-MY" sz="2400"/>
              <a:t>Cekap berkomunikasi  dan dapat menyampaikan maklumat, idea, masalah dan penyelesaian  kepada pakar dan bukan pakar serta mempunyai kemahiran berpasukan, kepimpinan  dan interpersonal yang bersesuaian dengan pekerjaan</a:t>
            </a:r>
          </a:p>
          <a:p>
            <a:pPr>
              <a:lnSpc>
                <a:spcPct val="80000"/>
              </a:lnSpc>
              <a:buFontTx/>
              <a:buNone/>
            </a:pPr>
            <a:endParaRPr lang="ms-MY" sz="2400"/>
          </a:p>
          <a:p>
            <a:pPr>
              <a:lnSpc>
                <a:spcPct val="80000"/>
              </a:lnSpc>
              <a:buFontTx/>
              <a:buNone/>
            </a:pPr>
            <a:r>
              <a:rPr lang="ms-MY" sz="2400" u="sng"/>
              <a:t>Examples of studetn response (outcomes)</a:t>
            </a:r>
          </a:p>
          <a:p>
            <a:pPr>
              <a:lnSpc>
                <a:spcPct val="80000"/>
              </a:lnSpc>
            </a:pPr>
            <a:r>
              <a:rPr lang="en-US" sz="2400"/>
              <a:t>Demonstrate group process skills in class and other activities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listening, speaking, teaching, giving &amp; receiving feedback, teamwork, respect differences in opinion </a:t>
            </a:r>
          </a:p>
          <a:p>
            <a:pPr>
              <a:lnSpc>
                <a:spcPct val="80000"/>
              </a:lnSpc>
            </a:pPr>
            <a:r>
              <a:rPr lang="en-US" sz="2400"/>
              <a:t>Able to use BM &amp; English correctly in</a:t>
            </a: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conducting a conversation, taking note of verbal &amp; non verbal cues 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Synthesising information &amp; writing essays &amp; other assignments 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Making a presentation of ideas to expert &amp; non expert audience</a:t>
            </a:r>
            <a:endParaRPr lang="en-US"/>
          </a:p>
          <a:p>
            <a:pPr>
              <a:lnSpc>
                <a:spcPct val="80000"/>
              </a:lnSpc>
            </a:pPr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70520"/>
            <a:ext cx="6768752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TUGAS/PERANAN PELAJAR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19200"/>
            <a:ext cx="7994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Memahami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  <a:hlinkClick r:id="rId2" action="ppaction://hlinksldjump"/>
              </a:rPr>
              <a:t>MQF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/MQA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  <a:hlinkClick r:id="rId3" action="ppaction://hlinksldjump"/>
              </a:rPr>
              <a:t>COPPA</a:t>
            </a:r>
            <a:endParaRPr lang="en-US" sz="2400" b="1" dirty="0" smtClean="0">
              <a:latin typeface="Century Gothic" pitchFamily="34" charset="0"/>
              <a:cs typeface="Arial" pitchFamily="34" charset="0"/>
            </a:endParaRPr>
          </a:p>
          <a:p>
            <a:pPr marL="342900" indent="-342900"/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Memahami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konsep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penting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dalam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Program</a:t>
            </a:r>
          </a:p>
          <a:p>
            <a:pPr marL="342900" indent="-342900"/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   	Program Education Objectives (PEO)</a:t>
            </a:r>
          </a:p>
          <a:p>
            <a:pPr marL="342900" indent="-342900"/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	Program Learning Outcome (PLO)</a:t>
            </a:r>
          </a:p>
          <a:p>
            <a:pPr marL="342900" indent="-342900"/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	Course Learning Outcome (CLO)</a:t>
            </a:r>
          </a:p>
          <a:p>
            <a:pPr marL="342900" indent="-342900"/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	Topic Learning Outcome (TLO)</a:t>
            </a:r>
            <a:endParaRPr lang="en-US" sz="2400" b="1" dirty="0" smtClean="0">
              <a:latin typeface="Century Gothic" pitchFamily="34" charset="0"/>
              <a:cs typeface="Arial" pitchFamily="34" charset="0"/>
            </a:endParaRPr>
          </a:p>
          <a:p>
            <a:pPr marL="342900" indent="-342900"/>
            <a:r>
              <a:rPr lang="en-US" sz="24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  <a:hlinkClick r:id="rId4" action="ppaction://hlinksldjump"/>
              </a:rPr>
              <a:t>SLT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(Student Learning Time)</a:t>
            </a:r>
          </a:p>
          <a:p>
            <a:pPr marL="342900" indent="-342900"/>
            <a:r>
              <a:rPr lang="en-US" sz="24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- ISL (Independent student learning)</a:t>
            </a:r>
          </a:p>
          <a:p>
            <a:pPr marL="342900" indent="-342900"/>
            <a:r>
              <a:rPr lang="en-US" sz="24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- Program </a:t>
            </a:r>
          </a:p>
          <a:p>
            <a:pPr marL="342900" indent="-342900"/>
            <a:r>
              <a:rPr lang="en-US" sz="24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Kursus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(subject)</a:t>
            </a:r>
          </a:p>
          <a:p>
            <a:pPr marL="342900" indent="-342900"/>
            <a:r>
              <a:rPr lang="en-US" sz="24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  <a:hlinkClick r:id="rId5" action="ppaction://hlinksldjump"/>
              </a:rPr>
              <a:t>Kredit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  <a:hlinkClick r:id="rId5" action="ppaction://hlinksldjump"/>
              </a:rPr>
              <a:t>dan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  <a:hlinkClick r:id="rId5" action="ppaction://hlinksldjump"/>
              </a:rPr>
              <a:t>kiraan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  <a:hlinkClick r:id="rId5" action="ppaction://hlinksldjump"/>
              </a:rPr>
              <a:t> jam</a:t>
            </a:r>
            <a:endParaRPr lang="en-US" sz="2400" b="1" dirty="0" smtClean="0">
              <a:latin typeface="Century Gothic" pitchFamily="34" charset="0"/>
              <a:cs typeface="Arial" pitchFamily="34" charset="0"/>
            </a:endParaRPr>
          </a:p>
          <a:p>
            <a:pPr marL="342900" indent="-342900"/>
            <a:r>
              <a:rPr lang="en-US" sz="24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- Notional Hours</a:t>
            </a:r>
          </a:p>
          <a:p>
            <a:pPr marL="342900" indent="-342900"/>
            <a:r>
              <a:rPr lang="en-US" sz="24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- MQF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MQA 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latin typeface="Century Gothic" pitchFamily="34" charset="0"/>
                <a:cs typeface="Arial" pitchFamily="34" charset="0"/>
              </a:rPr>
              <a:t>malaysian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 Qualifications Framework) </a:t>
            </a:r>
          </a:p>
          <a:p>
            <a:pPr marL="342900" indent="-342900"/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latin typeface="Century Gothic" pitchFamily="34" charset="0"/>
                <a:cs typeface="Arial" pitchFamily="34" charset="0"/>
              </a:rPr>
              <a:t>Menyediakan</a:t>
            </a:r>
            <a:r>
              <a:rPr lang="en-US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Fail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Kursus</a:t>
            </a:r>
            <a:endParaRPr lang="en-US" sz="2400" b="1" dirty="0" smtClean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8.	MANAGERIAL &amp; ENTREPRENEURIAL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ms-MY" sz="2400"/>
              <a:t> Dapat mengguna prinsip pengurusan &amp; perniagaan untuk memulakan keusahawan sendiri dan cekap mengurus masa dan diri untuk meghadapi cabaran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ms-MY" sz="2400" u="sng"/>
              <a:t>Examples of student response (outcome)</a:t>
            </a:r>
          </a:p>
          <a:p>
            <a:pPr>
              <a:lnSpc>
                <a:spcPct val="90000"/>
              </a:lnSpc>
            </a:pPr>
            <a:r>
              <a:rPr lang="en-US" sz="2400"/>
              <a:t>Able to prepare a business plan</a:t>
            </a:r>
          </a:p>
          <a:p>
            <a:pPr>
              <a:lnSpc>
                <a:spcPct val="90000"/>
              </a:lnSpc>
            </a:pPr>
            <a:r>
              <a:rPr lang="en-US" sz="2400"/>
              <a:t>Participate actively in student entrepreneurship activities</a:t>
            </a:r>
          </a:p>
          <a:p>
            <a:pPr>
              <a:lnSpc>
                <a:spcPct val="90000"/>
              </a:lnSpc>
            </a:pPr>
            <a:r>
              <a:rPr lang="en-US" sz="2400"/>
              <a:t>Able to lead a student organisation or student activity</a:t>
            </a:r>
          </a:p>
          <a:p>
            <a:pPr>
              <a:lnSpc>
                <a:spcPct val="90000"/>
              </a:lnSpc>
            </a:pPr>
            <a:r>
              <a:rPr lang="en-US" sz="2400"/>
              <a:t>Able to self-care, manage time  &amp; cope with stress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ms-MY" sz="2400"/>
              <a:t> 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280988"/>
            <a:ext cx="89058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633413"/>
            <a:ext cx="87439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676400"/>
            <a:ext cx="88963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814513"/>
            <a:ext cx="88011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385888"/>
            <a:ext cx="88201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31188" cy="1076325"/>
          </a:xfrm>
          <a:ln>
            <a:solidFill>
              <a:schemeClr val="tx1"/>
            </a:solidFill>
            <a:rou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chemeClr val="tx1"/>
                </a:solidFill>
                <a:latin typeface="Arial Black" pitchFamily="34" charset="0"/>
              </a:rPr>
              <a:t>Kod Amalan Jaminan Kualiti </a:t>
            </a:r>
            <a:br>
              <a:rPr lang="en-GB" sz="3200">
                <a:solidFill>
                  <a:schemeClr val="tx1"/>
                </a:solidFill>
                <a:latin typeface="Arial Black" pitchFamily="34" charset="0"/>
              </a:rPr>
            </a:br>
            <a:r>
              <a:rPr lang="en-GB" sz="3200">
                <a:solidFill>
                  <a:schemeClr val="tx1"/>
                </a:solidFill>
                <a:latin typeface="Arial Black" pitchFamily="34" charset="0"/>
              </a:rPr>
              <a:t>9 Aspek - Kriteria &amp; Standard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603375"/>
            <a:ext cx="8532813" cy="4491038"/>
            <a:chOff x="192" y="1010"/>
            <a:chExt cx="5375" cy="2829"/>
          </a:xfrm>
        </p:grpSpPr>
        <p:sp>
          <p:nvSpPr>
            <p:cNvPr id="433156" name="Rectangle 4"/>
            <p:cNvSpPr>
              <a:spLocks noChangeArrowheads="1"/>
            </p:cNvSpPr>
            <p:nvPr/>
          </p:nvSpPr>
          <p:spPr bwMode="auto">
            <a:xfrm>
              <a:off x="3635" y="2890"/>
              <a:ext cx="1933" cy="950"/>
            </a:xfrm>
            <a:prstGeom prst="rect">
              <a:avLst/>
            </a:prstGeom>
            <a:solidFill>
              <a:srgbClr val="990099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531813" indent="-531813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531813" algn="l"/>
                  <a:tab pos="1446213" algn="l"/>
                  <a:tab pos="2360613" algn="l"/>
                  <a:tab pos="3275013" algn="l"/>
                  <a:tab pos="4189413" algn="l"/>
                  <a:tab pos="5103813" algn="l"/>
                  <a:tab pos="6018213" algn="l"/>
                  <a:tab pos="6932613" algn="l"/>
                  <a:tab pos="7847013" algn="l"/>
                  <a:tab pos="8761413" algn="l"/>
                  <a:tab pos="9675813" algn="l"/>
                  <a:tab pos="10590213" algn="l"/>
                </a:tabLst>
              </a:pPr>
              <a:r>
                <a:rPr lang="en-GB" sz="2400" b="1"/>
                <a:t>Penambahbaikan</a:t>
              </a:r>
            </a:p>
            <a:p>
              <a:pPr marL="531813" indent="-531813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531813" algn="l"/>
                  <a:tab pos="1446213" algn="l"/>
                  <a:tab pos="2360613" algn="l"/>
                  <a:tab pos="3275013" algn="l"/>
                  <a:tab pos="4189413" algn="l"/>
                  <a:tab pos="5103813" algn="l"/>
                  <a:tab pos="6018213" algn="l"/>
                  <a:tab pos="6932613" algn="l"/>
                  <a:tab pos="7847013" algn="l"/>
                  <a:tab pos="8761413" algn="l"/>
                  <a:tab pos="9675813" algn="l"/>
                  <a:tab pos="10590213" algn="l"/>
                </a:tabLst>
              </a:pPr>
              <a:r>
                <a:rPr lang="en-GB" sz="2400" b="1"/>
                <a:t>kualiti berterusan </a:t>
              </a:r>
            </a:p>
            <a:p>
              <a:pPr marL="531813" indent="-531813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531813" algn="l"/>
                  <a:tab pos="1446213" algn="l"/>
                  <a:tab pos="2360613" algn="l"/>
                  <a:tab pos="3275013" algn="l"/>
                  <a:tab pos="4189413" algn="l"/>
                  <a:tab pos="5103813" algn="l"/>
                  <a:tab pos="6018213" algn="l"/>
                  <a:tab pos="6932613" algn="l"/>
                  <a:tab pos="7847013" algn="l"/>
                  <a:tab pos="8761413" algn="l"/>
                  <a:tab pos="9675813" algn="l"/>
                  <a:tab pos="10590213" algn="l"/>
                </a:tabLst>
              </a:pPr>
              <a:r>
                <a:rPr lang="en-GB" sz="2400" b="1"/>
                <a:t>secara menyeluruh</a:t>
              </a:r>
            </a:p>
          </p:txBody>
        </p:sp>
        <p:sp>
          <p:nvSpPr>
            <p:cNvPr id="433157" name="Rectangle 5"/>
            <p:cNvSpPr>
              <a:spLocks noChangeArrowheads="1"/>
            </p:cNvSpPr>
            <p:nvPr/>
          </p:nvSpPr>
          <p:spPr bwMode="auto">
            <a:xfrm>
              <a:off x="1984" y="2890"/>
              <a:ext cx="1651" cy="950"/>
            </a:xfrm>
            <a:prstGeom prst="rect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/>
                <a:t>Kepemimpinan, governans dan pentadbiran</a:t>
              </a:r>
            </a:p>
          </p:txBody>
        </p:sp>
        <p:sp>
          <p:nvSpPr>
            <p:cNvPr id="433158" name="Rectangle 6"/>
            <p:cNvSpPr>
              <a:spLocks noChangeArrowheads="1"/>
            </p:cNvSpPr>
            <p:nvPr/>
          </p:nvSpPr>
          <p:spPr bwMode="auto">
            <a:xfrm>
              <a:off x="192" y="2890"/>
              <a:ext cx="1792" cy="950"/>
            </a:xfrm>
            <a:prstGeom prst="rect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531813" indent="-531813" algn="ct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531813" algn="l"/>
                  <a:tab pos="1446213" algn="l"/>
                  <a:tab pos="2360613" algn="l"/>
                  <a:tab pos="3275013" algn="l"/>
                  <a:tab pos="4189413" algn="l"/>
                  <a:tab pos="5103813" algn="l"/>
                  <a:tab pos="6018213" algn="l"/>
                  <a:tab pos="6932613" algn="l"/>
                  <a:tab pos="7847013" algn="l"/>
                  <a:tab pos="8761413" algn="l"/>
                  <a:tab pos="9675813" algn="l"/>
                  <a:tab pos="10590213" algn="l"/>
                </a:tabLst>
              </a:pPr>
              <a:r>
                <a:rPr lang="en-GB" sz="2400" b="1"/>
                <a:t>Pemantauan dan semakan semula  Program</a:t>
              </a:r>
            </a:p>
          </p:txBody>
        </p:sp>
        <p:sp>
          <p:nvSpPr>
            <p:cNvPr id="433159" name="Rectangle 7"/>
            <p:cNvSpPr>
              <a:spLocks noChangeArrowheads="1"/>
            </p:cNvSpPr>
            <p:nvPr/>
          </p:nvSpPr>
          <p:spPr bwMode="auto">
            <a:xfrm>
              <a:off x="3635" y="2125"/>
              <a:ext cx="1933" cy="7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/>
                <a:t>Sumber </a:t>
              </a:r>
            </a:p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/>
                <a:t>Pendidikan </a:t>
              </a:r>
            </a:p>
          </p:txBody>
        </p:sp>
        <p:sp>
          <p:nvSpPr>
            <p:cNvPr id="433160" name="Rectangle 8"/>
            <p:cNvSpPr>
              <a:spLocks noChangeArrowheads="1"/>
            </p:cNvSpPr>
            <p:nvPr/>
          </p:nvSpPr>
          <p:spPr bwMode="auto">
            <a:xfrm>
              <a:off x="1984" y="2125"/>
              <a:ext cx="1651" cy="765"/>
            </a:xfrm>
            <a:prstGeom prst="rect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531813" indent="-531813" algn="ctr" defTabSz="457200" eaLnBrk="1" hangingPunct="1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Monotype Sorts" charset="2"/>
                <a:buNone/>
                <a:tabLst>
                  <a:tab pos="531813" algn="l"/>
                  <a:tab pos="1446213" algn="l"/>
                  <a:tab pos="2360613" algn="l"/>
                  <a:tab pos="3275013" algn="l"/>
                  <a:tab pos="4189413" algn="l"/>
                  <a:tab pos="5103813" algn="l"/>
                  <a:tab pos="6018213" algn="l"/>
                  <a:tab pos="6932613" algn="l"/>
                  <a:tab pos="7847013" algn="l"/>
                  <a:tab pos="8761413" algn="l"/>
                  <a:tab pos="9675813" algn="l"/>
                  <a:tab pos="10590213" algn="l"/>
                </a:tabLst>
              </a:pPr>
              <a:endParaRPr lang="en-GB" sz="2400" b="1"/>
            </a:p>
            <a:p>
              <a:pPr marL="531813" indent="-531813" algn="ctr" defTabSz="457200" eaLnBrk="1" hangingPunct="1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Monotype Sorts" charset="2"/>
                <a:buNone/>
                <a:tabLst>
                  <a:tab pos="531813" algn="l"/>
                  <a:tab pos="1446213" algn="l"/>
                  <a:tab pos="2360613" algn="l"/>
                  <a:tab pos="3275013" algn="l"/>
                  <a:tab pos="4189413" algn="l"/>
                  <a:tab pos="5103813" algn="l"/>
                  <a:tab pos="6018213" algn="l"/>
                  <a:tab pos="6932613" algn="l"/>
                  <a:tab pos="7847013" algn="l"/>
                  <a:tab pos="8761413" algn="l"/>
                  <a:tab pos="9675813" algn="l"/>
                  <a:tab pos="10590213" algn="l"/>
                </a:tabLst>
              </a:pPr>
              <a:r>
                <a:rPr lang="en-GB" sz="2400" b="1"/>
                <a:t>Kakitangan akademik </a:t>
              </a:r>
            </a:p>
          </p:txBody>
        </p:sp>
        <p:sp>
          <p:nvSpPr>
            <p:cNvPr id="433161" name="Rectangle 9"/>
            <p:cNvSpPr>
              <a:spLocks noChangeArrowheads="1"/>
            </p:cNvSpPr>
            <p:nvPr/>
          </p:nvSpPr>
          <p:spPr bwMode="auto">
            <a:xfrm>
              <a:off x="192" y="2125"/>
              <a:ext cx="1792" cy="765"/>
            </a:xfrm>
            <a:prstGeom prst="rect">
              <a:avLst/>
            </a:prstGeom>
            <a:solidFill>
              <a:srgbClr val="E5FD3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/>
                <a:t>Sistem penilaian pelajar </a:t>
              </a:r>
            </a:p>
          </p:txBody>
        </p:sp>
        <p:sp>
          <p:nvSpPr>
            <p:cNvPr id="433162" name="Rectangle 10"/>
            <p:cNvSpPr>
              <a:spLocks noChangeArrowheads="1"/>
            </p:cNvSpPr>
            <p:nvPr/>
          </p:nvSpPr>
          <p:spPr bwMode="auto">
            <a:xfrm>
              <a:off x="3635" y="1010"/>
              <a:ext cx="1933" cy="1115"/>
            </a:xfrm>
            <a:prstGeom prst="rect">
              <a:avLst/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 b="1" dirty="0">
                <a:solidFill>
                  <a:srgbClr val="FFFF00"/>
                </a:solidFill>
              </a:endParaRPr>
            </a:p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dirty="0" err="1">
                  <a:solidFill>
                    <a:srgbClr val="FFFF00"/>
                  </a:solidFill>
                </a:rPr>
                <a:t>Pemilihan</a:t>
              </a:r>
              <a:r>
                <a:rPr lang="en-GB" sz="2400" b="1" dirty="0">
                  <a:solidFill>
                    <a:srgbClr val="FFFF00"/>
                  </a:solidFill>
                </a:rPr>
                <a:t> </a:t>
              </a:r>
              <a:r>
                <a:rPr lang="en-GB" sz="2400" b="1" dirty="0" err="1">
                  <a:solidFill>
                    <a:srgbClr val="FFFF00"/>
                  </a:solidFill>
                </a:rPr>
                <a:t>dan</a:t>
              </a:r>
              <a:r>
                <a:rPr lang="en-GB" sz="2400" b="1" dirty="0">
                  <a:solidFill>
                    <a:srgbClr val="FFFF00"/>
                  </a:solidFill>
                </a:rPr>
                <a:t>  </a:t>
              </a:r>
              <a:r>
                <a:rPr lang="en-GB" sz="2400" b="1" dirty="0" err="1">
                  <a:solidFill>
                    <a:srgbClr val="FFFF00"/>
                  </a:solidFill>
                </a:rPr>
                <a:t>khidmat</a:t>
              </a:r>
              <a:r>
                <a:rPr lang="en-GB" sz="2400" b="1" dirty="0">
                  <a:solidFill>
                    <a:srgbClr val="FFFF00"/>
                  </a:solidFill>
                </a:rPr>
                <a:t> </a:t>
              </a:r>
              <a:r>
                <a:rPr lang="en-GB" sz="2400" b="1" dirty="0" err="1">
                  <a:solidFill>
                    <a:srgbClr val="FFFF00"/>
                  </a:solidFill>
                </a:rPr>
                <a:t>sokongan</a:t>
              </a:r>
              <a:r>
                <a:rPr lang="en-GB" sz="2400" b="1" dirty="0">
                  <a:solidFill>
                    <a:srgbClr val="FFFF00"/>
                  </a:solidFill>
                </a:rPr>
                <a:t> </a:t>
              </a:r>
              <a:r>
                <a:rPr lang="en-GB" sz="2400" b="1" dirty="0" err="1">
                  <a:solidFill>
                    <a:srgbClr val="FFFF00"/>
                  </a:solidFill>
                </a:rPr>
                <a:t>kepada</a:t>
              </a:r>
              <a:r>
                <a:rPr lang="en-GB" sz="2400" b="1" dirty="0">
                  <a:solidFill>
                    <a:srgbClr val="FFFF00"/>
                  </a:solidFill>
                </a:rPr>
                <a:t>  </a:t>
              </a:r>
              <a:r>
                <a:rPr lang="en-GB" sz="2400" b="1" dirty="0" err="1">
                  <a:solidFill>
                    <a:srgbClr val="FFFF00"/>
                  </a:solidFill>
                </a:rPr>
                <a:t>pelajar</a:t>
              </a:r>
              <a:r>
                <a:rPr lang="en-GB" sz="24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433163" name="Rectangle 11"/>
            <p:cNvSpPr>
              <a:spLocks noChangeArrowheads="1"/>
            </p:cNvSpPr>
            <p:nvPr/>
          </p:nvSpPr>
          <p:spPr bwMode="auto">
            <a:xfrm>
              <a:off x="1984" y="1010"/>
              <a:ext cx="1651" cy="1115"/>
            </a:xfrm>
            <a:prstGeom prst="rect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 b="1"/>
            </a:p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/>
                <a:t>Reka bentuk dan penyampaian Program </a:t>
              </a:r>
            </a:p>
          </p:txBody>
        </p:sp>
        <p:sp>
          <p:nvSpPr>
            <p:cNvPr id="433164" name="Rectangle 12"/>
            <p:cNvSpPr>
              <a:spLocks noChangeArrowheads="1"/>
            </p:cNvSpPr>
            <p:nvPr/>
          </p:nvSpPr>
          <p:spPr bwMode="auto">
            <a:xfrm>
              <a:off x="192" y="1010"/>
              <a:ext cx="1792" cy="1115"/>
            </a:xfrm>
            <a:prstGeom prst="rect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/>
                <a:t>Visi, Misi, </a:t>
              </a:r>
            </a:p>
            <a:p>
              <a:pPr algn="ctr" defTabSz="457200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/>
                <a:t>&amp; matlamat institusi, hasil pembelajaran</a:t>
              </a:r>
            </a:p>
          </p:txBody>
        </p:sp>
        <p:sp>
          <p:nvSpPr>
            <p:cNvPr id="433165" name="Line 13"/>
            <p:cNvSpPr>
              <a:spLocks noChangeShapeType="1"/>
            </p:cNvSpPr>
            <p:nvPr/>
          </p:nvSpPr>
          <p:spPr bwMode="auto">
            <a:xfrm>
              <a:off x="192" y="1010"/>
              <a:ext cx="537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166" name="Line 14"/>
            <p:cNvSpPr>
              <a:spLocks noChangeShapeType="1"/>
            </p:cNvSpPr>
            <p:nvPr/>
          </p:nvSpPr>
          <p:spPr bwMode="auto">
            <a:xfrm>
              <a:off x="192" y="2125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167" name="Line 15"/>
            <p:cNvSpPr>
              <a:spLocks noChangeShapeType="1"/>
            </p:cNvSpPr>
            <p:nvPr/>
          </p:nvSpPr>
          <p:spPr bwMode="auto">
            <a:xfrm>
              <a:off x="192" y="2890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168" name="Line 16"/>
            <p:cNvSpPr>
              <a:spLocks noChangeShapeType="1"/>
            </p:cNvSpPr>
            <p:nvPr/>
          </p:nvSpPr>
          <p:spPr bwMode="auto">
            <a:xfrm>
              <a:off x="192" y="3840"/>
              <a:ext cx="537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169" name="Line 17"/>
            <p:cNvSpPr>
              <a:spLocks noChangeShapeType="1"/>
            </p:cNvSpPr>
            <p:nvPr/>
          </p:nvSpPr>
          <p:spPr bwMode="auto">
            <a:xfrm>
              <a:off x="192" y="1010"/>
              <a:ext cx="1" cy="283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170" name="Line 18"/>
            <p:cNvSpPr>
              <a:spLocks noChangeShapeType="1"/>
            </p:cNvSpPr>
            <p:nvPr/>
          </p:nvSpPr>
          <p:spPr bwMode="auto">
            <a:xfrm>
              <a:off x="1984" y="1010"/>
              <a:ext cx="1" cy="283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171" name="Line 19"/>
            <p:cNvSpPr>
              <a:spLocks noChangeShapeType="1"/>
            </p:cNvSpPr>
            <p:nvPr/>
          </p:nvSpPr>
          <p:spPr bwMode="auto">
            <a:xfrm>
              <a:off x="3635" y="1010"/>
              <a:ext cx="1" cy="283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172" name="Line 20"/>
            <p:cNvSpPr>
              <a:spLocks noChangeShapeType="1"/>
            </p:cNvSpPr>
            <p:nvPr/>
          </p:nvSpPr>
          <p:spPr bwMode="auto">
            <a:xfrm>
              <a:off x="5568" y="1010"/>
              <a:ext cx="1" cy="283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Text Box 2"/>
          <p:cNvSpPr txBox="1">
            <a:spLocks noChangeArrowheads="1"/>
          </p:cNvSpPr>
          <p:nvPr/>
        </p:nvSpPr>
        <p:spPr bwMode="auto">
          <a:xfrm rot="5400000">
            <a:off x="-813044" y="1402090"/>
            <a:ext cx="2527300" cy="52322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KEPERLUAN PIHAK YANG BERKEPENTINGAN</a:t>
            </a:r>
          </a:p>
        </p:txBody>
      </p:sp>
      <p:sp>
        <p:nvSpPr>
          <p:cNvPr id="1136643" name="Text Box 3"/>
          <p:cNvSpPr txBox="1">
            <a:spLocks noChangeArrowheads="1"/>
          </p:cNvSpPr>
          <p:nvPr/>
        </p:nvSpPr>
        <p:spPr bwMode="auto">
          <a:xfrm rot="5400000">
            <a:off x="-726830" y="4953328"/>
            <a:ext cx="2343150" cy="52322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MAKLUM BALAS PIHAK BERKEPENTINGAN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 flipH="1">
            <a:off x="738554" y="0"/>
            <a:ext cx="14654" cy="685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45" name="AutoShape 5"/>
          <p:cNvSpPr>
            <a:spLocks noChangeArrowheads="1"/>
          </p:cNvSpPr>
          <p:nvPr/>
        </p:nvSpPr>
        <p:spPr bwMode="auto">
          <a:xfrm flipV="1">
            <a:off x="4079631" y="3476625"/>
            <a:ext cx="197827" cy="442913"/>
          </a:xfrm>
          <a:prstGeom prst="upArrow">
            <a:avLst>
              <a:gd name="adj1" fmla="val 48611"/>
              <a:gd name="adj2" fmla="val 86589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46" name="AutoShape 6"/>
          <p:cNvSpPr>
            <a:spLocks noChangeArrowheads="1"/>
          </p:cNvSpPr>
          <p:nvPr/>
        </p:nvSpPr>
        <p:spPr bwMode="auto">
          <a:xfrm>
            <a:off x="4208585" y="4467225"/>
            <a:ext cx="136281" cy="350838"/>
          </a:xfrm>
          <a:prstGeom prst="upArrow">
            <a:avLst>
              <a:gd name="adj1" fmla="val 48611"/>
              <a:gd name="adj2" fmla="val 99564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47" name="Line 7"/>
          <p:cNvSpPr>
            <a:spLocks noChangeShapeType="1"/>
          </p:cNvSpPr>
          <p:nvPr/>
        </p:nvSpPr>
        <p:spPr bwMode="auto">
          <a:xfrm flipV="1">
            <a:off x="685800" y="2054226"/>
            <a:ext cx="2398835" cy="4763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48" name="AutoShape 8"/>
          <p:cNvSpPr>
            <a:spLocks noChangeArrowheads="1"/>
          </p:cNvSpPr>
          <p:nvPr/>
        </p:nvSpPr>
        <p:spPr bwMode="auto">
          <a:xfrm rot="5400000">
            <a:off x="5126526" y="1686414"/>
            <a:ext cx="1946275" cy="640374"/>
          </a:xfrm>
          <a:custGeom>
            <a:avLst/>
            <a:gdLst>
              <a:gd name="G0" fmla="+- 19168 0 0"/>
              <a:gd name="G1" fmla="+- 4984 0 0"/>
              <a:gd name="G2" fmla="+- 12158 0 4984"/>
              <a:gd name="G3" fmla="+- G2 0 4984"/>
              <a:gd name="G4" fmla="*/ G3 32768 32059"/>
              <a:gd name="G5" fmla="*/ G4 1 2"/>
              <a:gd name="G6" fmla="+- 21600 0 19168"/>
              <a:gd name="G7" fmla="*/ G6 4984 6079"/>
              <a:gd name="G8" fmla="+- G7 19168 0"/>
              <a:gd name="T0" fmla="*/ 19168 w 21600"/>
              <a:gd name="T1" fmla="*/ 0 h 21600"/>
              <a:gd name="T2" fmla="*/ 19168 w 21600"/>
              <a:gd name="T3" fmla="*/ 12158 h 21600"/>
              <a:gd name="T4" fmla="*/ 1119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9168" y="0"/>
                </a:lnTo>
                <a:lnTo>
                  <a:pt x="19168" y="4984"/>
                </a:lnTo>
                <a:lnTo>
                  <a:pt x="12427" y="4984"/>
                </a:lnTo>
                <a:cubicBezTo>
                  <a:pt x="5564" y="4984"/>
                  <a:pt x="0" y="8196"/>
                  <a:pt x="0" y="12158"/>
                </a:cubicBezTo>
                <a:lnTo>
                  <a:pt x="0" y="21600"/>
                </a:lnTo>
                <a:lnTo>
                  <a:pt x="2238" y="21600"/>
                </a:lnTo>
                <a:lnTo>
                  <a:pt x="2238" y="12158"/>
                </a:lnTo>
                <a:cubicBezTo>
                  <a:pt x="2238" y="9405"/>
                  <a:pt x="6800" y="7174"/>
                  <a:pt x="12427" y="7174"/>
                </a:cubicBezTo>
                <a:lnTo>
                  <a:pt x="19168" y="7174"/>
                </a:lnTo>
                <a:lnTo>
                  <a:pt x="19168" y="12158"/>
                </a:lnTo>
                <a:close/>
              </a:path>
            </a:pathLst>
          </a:custGeom>
          <a:solidFill>
            <a:srgbClr val="92D050"/>
          </a:solidFill>
          <a:ln w="31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2992316" y="842963"/>
            <a:ext cx="2753458" cy="5270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KEPIMPINAN, GOVERNAN DAN PENTADBIRAN (8)</a:t>
            </a: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1828800" y="182563"/>
            <a:ext cx="4469237" cy="46166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Arial Narrow" pitchFamily="34" charset="0"/>
                <a:cs typeface="Arial" charset="0"/>
              </a:rPr>
              <a:t>QA REQUIRMENTS IN A NUTSHELL</a:t>
            </a:r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1282213" y="2952750"/>
            <a:ext cx="1595803" cy="5270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SUMBER PENDIDIKAN (6)</a:t>
            </a:r>
          </a:p>
        </p:txBody>
      </p:sp>
      <p:sp>
        <p:nvSpPr>
          <p:cNvPr id="1136652" name="Text Box 12"/>
          <p:cNvSpPr txBox="1">
            <a:spLocks noChangeArrowheads="1"/>
          </p:cNvSpPr>
          <p:nvPr/>
        </p:nvSpPr>
        <p:spPr bwMode="auto">
          <a:xfrm>
            <a:off x="3144716" y="1881189"/>
            <a:ext cx="2220058" cy="73977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VISI, MISI, MATLAMAT PEND. DAN HASIL PEMBELAJARAN (1)</a:t>
            </a:r>
          </a:p>
        </p:txBody>
      </p:sp>
      <p:sp>
        <p:nvSpPr>
          <p:cNvPr id="1136653" name="Text Box 13"/>
          <p:cNvSpPr txBox="1">
            <a:spLocks noChangeArrowheads="1"/>
          </p:cNvSpPr>
          <p:nvPr/>
        </p:nvSpPr>
        <p:spPr bwMode="auto">
          <a:xfrm>
            <a:off x="5465885" y="3043239"/>
            <a:ext cx="1374531" cy="52322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STAF AKADEMIK (5)</a:t>
            </a:r>
          </a:p>
        </p:txBody>
      </p:sp>
      <p:sp>
        <p:nvSpPr>
          <p:cNvPr id="1136654" name="Text Box 14"/>
          <p:cNvSpPr txBox="1">
            <a:spLocks noChangeArrowheads="1"/>
          </p:cNvSpPr>
          <p:nvPr/>
        </p:nvSpPr>
        <p:spPr bwMode="auto">
          <a:xfrm>
            <a:off x="3146182" y="2976563"/>
            <a:ext cx="2189285" cy="5270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REKABENTUK KURIKULUM (2a)</a:t>
            </a:r>
          </a:p>
        </p:txBody>
      </p:sp>
      <p:sp>
        <p:nvSpPr>
          <p:cNvPr id="1136655" name="Text Box 15"/>
          <p:cNvSpPr txBox="1">
            <a:spLocks noChangeArrowheads="1"/>
          </p:cNvSpPr>
          <p:nvPr/>
        </p:nvSpPr>
        <p:spPr bwMode="auto">
          <a:xfrm>
            <a:off x="3099289" y="4005264"/>
            <a:ext cx="2280138" cy="31432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PENYAMPAIAN (2b)</a:t>
            </a:r>
          </a:p>
        </p:txBody>
      </p:sp>
      <p:sp>
        <p:nvSpPr>
          <p:cNvPr id="1136656" name="AutoShape 16"/>
          <p:cNvSpPr>
            <a:spLocks noChangeArrowheads="1"/>
          </p:cNvSpPr>
          <p:nvPr/>
        </p:nvSpPr>
        <p:spPr bwMode="auto">
          <a:xfrm>
            <a:off x="4498731" y="4465639"/>
            <a:ext cx="136281" cy="350837"/>
          </a:xfrm>
          <a:prstGeom prst="upArrow">
            <a:avLst>
              <a:gd name="adj1" fmla="val 48611"/>
              <a:gd name="adj2" fmla="val 99564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57" name="AutoShape 17"/>
          <p:cNvSpPr>
            <a:spLocks noChangeArrowheads="1"/>
          </p:cNvSpPr>
          <p:nvPr/>
        </p:nvSpPr>
        <p:spPr bwMode="auto">
          <a:xfrm>
            <a:off x="4772759" y="4465639"/>
            <a:ext cx="136280" cy="350837"/>
          </a:xfrm>
          <a:prstGeom prst="upArrow">
            <a:avLst>
              <a:gd name="adj1" fmla="val 48611"/>
              <a:gd name="adj2" fmla="val 99565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58" name="AutoShape 18"/>
          <p:cNvSpPr>
            <a:spLocks noChangeArrowheads="1"/>
          </p:cNvSpPr>
          <p:nvPr/>
        </p:nvSpPr>
        <p:spPr bwMode="auto">
          <a:xfrm>
            <a:off x="3370385" y="4467225"/>
            <a:ext cx="136281" cy="350838"/>
          </a:xfrm>
          <a:prstGeom prst="upArrow">
            <a:avLst>
              <a:gd name="adj1" fmla="val 48611"/>
              <a:gd name="adj2" fmla="val 99564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59" name="AutoShape 19"/>
          <p:cNvSpPr>
            <a:spLocks noChangeArrowheads="1"/>
          </p:cNvSpPr>
          <p:nvPr/>
        </p:nvSpPr>
        <p:spPr bwMode="auto">
          <a:xfrm>
            <a:off x="3660531" y="4465639"/>
            <a:ext cx="136281" cy="350837"/>
          </a:xfrm>
          <a:prstGeom prst="upArrow">
            <a:avLst>
              <a:gd name="adj1" fmla="val 48611"/>
              <a:gd name="adj2" fmla="val 99564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60" name="AutoShape 20"/>
          <p:cNvSpPr>
            <a:spLocks noChangeArrowheads="1"/>
          </p:cNvSpPr>
          <p:nvPr/>
        </p:nvSpPr>
        <p:spPr bwMode="auto">
          <a:xfrm>
            <a:off x="3934559" y="4465639"/>
            <a:ext cx="136280" cy="350837"/>
          </a:xfrm>
          <a:prstGeom prst="upArrow">
            <a:avLst>
              <a:gd name="adj1" fmla="val 48611"/>
              <a:gd name="adj2" fmla="val 99565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61" name="AutoShape 21"/>
          <p:cNvSpPr>
            <a:spLocks noChangeArrowheads="1"/>
          </p:cNvSpPr>
          <p:nvPr/>
        </p:nvSpPr>
        <p:spPr bwMode="auto">
          <a:xfrm flipV="1">
            <a:off x="4078166" y="2638426"/>
            <a:ext cx="196362" cy="290513"/>
          </a:xfrm>
          <a:prstGeom prst="upArrow">
            <a:avLst>
              <a:gd name="adj1" fmla="val 48611"/>
              <a:gd name="adj2" fmla="val 57219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62" name="AutoShape 22"/>
          <p:cNvSpPr>
            <a:spLocks noChangeArrowheads="1"/>
          </p:cNvSpPr>
          <p:nvPr/>
        </p:nvSpPr>
        <p:spPr bwMode="auto">
          <a:xfrm flipV="1">
            <a:off x="4079631" y="1404938"/>
            <a:ext cx="197827" cy="442912"/>
          </a:xfrm>
          <a:prstGeom prst="upArrow">
            <a:avLst>
              <a:gd name="adj1" fmla="val 48611"/>
              <a:gd name="adj2" fmla="val 86589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63" name="AutoShape 23"/>
          <p:cNvSpPr>
            <a:spLocks noChangeArrowheads="1"/>
          </p:cNvSpPr>
          <p:nvPr/>
        </p:nvSpPr>
        <p:spPr bwMode="auto">
          <a:xfrm rot="16200000" flipH="1">
            <a:off x="1440595" y="1428263"/>
            <a:ext cx="1825625" cy="1131277"/>
          </a:xfrm>
          <a:custGeom>
            <a:avLst/>
            <a:gdLst>
              <a:gd name="G0" fmla="+- 20480 0 0"/>
              <a:gd name="G1" fmla="+- 5283 0 0"/>
              <a:gd name="G2" fmla="+- 12158 0 5283"/>
              <a:gd name="G3" fmla="+- G2 0 5283"/>
              <a:gd name="G4" fmla="*/ G3 32768 32059"/>
              <a:gd name="G5" fmla="*/ G4 1 2"/>
              <a:gd name="G6" fmla="+- 21600 0 20480"/>
              <a:gd name="G7" fmla="*/ G6 5283 6079"/>
              <a:gd name="G8" fmla="+- G7 20480 0"/>
              <a:gd name="T0" fmla="*/ 20480 w 21600"/>
              <a:gd name="T1" fmla="*/ 0 h 21600"/>
              <a:gd name="T2" fmla="*/ 20480 w 21600"/>
              <a:gd name="T3" fmla="*/ 12158 h 21600"/>
              <a:gd name="T4" fmla="*/ 81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0480" y="0"/>
                </a:lnTo>
                <a:lnTo>
                  <a:pt x="20480" y="5283"/>
                </a:lnTo>
                <a:lnTo>
                  <a:pt x="12427" y="5283"/>
                </a:lnTo>
                <a:cubicBezTo>
                  <a:pt x="5564" y="5283"/>
                  <a:pt x="0" y="8361"/>
                  <a:pt x="0" y="12158"/>
                </a:cubicBezTo>
                <a:lnTo>
                  <a:pt x="0" y="21600"/>
                </a:lnTo>
                <a:lnTo>
                  <a:pt x="1627" y="21600"/>
                </a:lnTo>
                <a:lnTo>
                  <a:pt x="1627" y="12158"/>
                </a:lnTo>
                <a:cubicBezTo>
                  <a:pt x="1627" y="9240"/>
                  <a:pt x="6462" y="6875"/>
                  <a:pt x="12427" y="6875"/>
                </a:cubicBezTo>
                <a:lnTo>
                  <a:pt x="20480" y="6875"/>
                </a:lnTo>
                <a:lnTo>
                  <a:pt x="20480" y="1215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64" name="Line 24"/>
          <p:cNvSpPr>
            <a:spLocks noChangeShapeType="1"/>
          </p:cNvSpPr>
          <p:nvPr/>
        </p:nvSpPr>
        <p:spPr bwMode="auto">
          <a:xfrm>
            <a:off x="1163516" y="4162425"/>
            <a:ext cx="1937238" cy="26988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65" name="Rectangle 25"/>
          <p:cNvSpPr>
            <a:spLocks noChangeArrowheads="1"/>
          </p:cNvSpPr>
          <p:nvPr/>
        </p:nvSpPr>
        <p:spPr bwMode="auto">
          <a:xfrm>
            <a:off x="1078523" y="3856038"/>
            <a:ext cx="1720362" cy="30480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latin typeface="Times New Roman" pitchFamily="18" charset="0"/>
                <a:cs typeface="Arial" charset="0"/>
              </a:rPr>
              <a:t>INPUT (PELAJAR)</a:t>
            </a:r>
          </a:p>
        </p:txBody>
      </p:sp>
      <p:sp>
        <p:nvSpPr>
          <p:cNvPr id="1136666" name="Text Box 26"/>
          <p:cNvSpPr txBox="1">
            <a:spLocks noChangeArrowheads="1"/>
          </p:cNvSpPr>
          <p:nvPr/>
        </p:nvSpPr>
        <p:spPr bwMode="auto">
          <a:xfrm>
            <a:off x="1181100" y="4286250"/>
            <a:ext cx="1283677" cy="5270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PEMILIHAN (4a)</a:t>
            </a:r>
          </a:p>
        </p:txBody>
      </p:sp>
      <p:sp>
        <p:nvSpPr>
          <p:cNvPr id="1136667" name="Text Box 27"/>
          <p:cNvSpPr txBox="1">
            <a:spLocks noChangeArrowheads="1"/>
          </p:cNvSpPr>
          <p:nvPr/>
        </p:nvSpPr>
        <p:spPr bwMode="auto">
          <a:xfrm>
            <a:off x="2902928" y="4772026"/>
            <a:ext cx="2627434" cy="31432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KHIDMAT SOKONGAN (4a)</a:t>
            </a:r>
          </a:p>
        </p:txBody>
      </p:sp>
      <p:sp>
        <p:nvSpPr>
          <p:cNvPr id="1136668" name="Line 28"/>
          <p:cNvSpPr>
            <a:spLocks noChangeShapeType="1"/>
          </p:cNvSpPr>
          <p:nvPr/>
        </p:nvSpPr>
        <p:spPr bwMode="auto">
          <a:xfrm>
            <a:off x="5401408" y="4167188"/>
            <a:ext cx="577362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69" name="Text Box 29"/>
          <p:cNvSpPr txBox="1">
            <a:spLocks noChangeArrowheads="1"/>
          </p:cNvSpPr>
          <p:nvPr/>
        </p:nvSpPr>
        <p:spPr bwMode="auto">
          <a:xfrm>
            <a:off x="6623538" y="1793876"/>
            <a:ext cx="1460989" cy="73977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PEMANTAUAN &amp; SEMAKAN PROGRAM (7)</a:t>
            </a:r>
          </a:p>
        </p:txBody>
      </p:sp>
      <p:sp>
        <p:nvSpPr>
          <p:cNvPr id="1136670" name="Text Box 30"/>
          <p:cNvSpPr txBox="1">
            <a:spLocks noChangeArrowheads="1"/>
          </p:cNvSpPr>
          <p:nvPr/>
        </p:nvSpPr>
        <p:spPr bwMode="auto">
          <a:xfrm>
            <a:off x="5928946" y="3900489"/>
            <a:ext cx="1255835" cy="52322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PENILAIAN PELAJAR (3)</a:t>
            </a:r>
          </a:p>
        </p:txBody>
      </p:sp>
      <p:sp>
        <p:nvSpPr>
          <p:cNvPr id="1136671" name="Line 31"/>
          <p:cNvSpPr>
            <a:spLocks noChangeShapeType="1"/>
          </p:cNvSpPr>
          <p:nvPr/>
        </p:nvSpPr>
        <p:spPr bwMode="auto">
          <a:xfrm rot="5400000">
            <a:off x="6036225" y="1508675"/>
            <a:ext cx="11112" cy="1137138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72" name="Line 32"/>
          <p:cNvSpPr>
            <a:spLocks noChangeShapeType="1"/>
          </p:cNvSpPr>
          <p:nvPr/>
        </p:nvSpPr>
        <p:spPr bwMode="auto">
          <a:xfrm flipH="1" flipV="1">
            <a:off x="7105651" y="2519363"/>
            <a:ext cx="11723" cy="132715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73" name="Line 33"/>
          <p:cNvSpPr>
            <a:spLocks noChangeShapeType="1"/>
          </p:cNvSpPr>
          <p:nvPr/>
        </p:nvSpPr>
        <p:spPr bwMode="auto">
          <a:xfrm flipH="1" flipV="1">
            <a:off x="7820759" y="2536825"/>
            <a:ext cx="24911" cy="2706688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74" name="Line 34"/>
          <p:cNvSpPr>
            <a:spLocks noChangeShapeType="1"/>
          </p:cNvSpPr>
          <p:nvPr/>
        </p:nvSpPr>
        <p:spPr bwMode="auto">
          <a:xfrm flipH="1">
            <a:off x="8323385" y="0"/>
            <a:ext cx="14654" cy="685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75" name="Line 35"/>
          <p:cNvSpPr>
            <a:spLocks noChangeShapeType="1"/>
          </p:cNvSpPr>
          <p:nvPr/>
        </p:nvSpPr>
        <p:spPr bwMode="auto">
          <a:xfrm rot="5400000">
            <a:off x="8311967" y="1757058"/>
            <a:ext cx="11112" cy="621323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76" name="Text Box 36"/>
          <p:cNvSpPr txBox="1">
            <a:spLocks noChangeArrowheads="1"/>
          </p:cNvSpPr>
          <p:nvPr/>
        </p:nvSpPr>
        <p:spPr bwMode="auto">
          <a:xfrm rot="5400000">
            <a:off x="6474069" y="3443288"/>
            <a:ext cx="4724400" cy="30480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KEPUASAN PIHAK YANG BERKEPENTINGAN</a:t>
            </a:r>
          </a:p>
        </p:txBody>
      </p:sp>
      <p:sp>
        <p:nvSpPr>
          <p:cNvPr id="1136677" name="Line 37"/>
          <p:cNvSpPr>
            <a:spLocks noChangeShapeType="1"/>
          </p:cNvSpPr>
          <p:nvPr/>
        </p:nvSpPr>
        <p:spPr bwMode="auto">
          <a:xfrm flipV="1">
            <a:off x="7189177" y="4111625"/>
            <a:ext cx="1494692" cy="14288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78" name="Rectangle 38"/>
          <p:cNvSpPr>
            <a:spLocks noChangeArrowheads="1"/>
          </p:cNvSpPr>
          <p:nvPr/>
        </p:nvSpPr>
        <p:spPr bwMode="auto">
          <a:xfrm>
            <a:off x="7218485" y="3875088"/>
            <a:ext cx="1321777" cy="52322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Times New Roman" pitchFamily="18" charset="0"/>
                <a:cs typeface="Arial" charset="0"/>
              </a:rPr>
              <a:t>OUTPUT (GRADUAN)</a:t>
            </a:r>
          </a:p>
        </p:txBody>
      </p:sp>
      <p:sp>
        <p:nvSpPr>
          <p:cNvPr id="1136679" name="AutoShape 39"/>
          <p:cNvSpPr>
            <a:spLocks noChangeArrowheads="1"/>
          </p:cNvSpPr>
          <p:nvPr/>
        </p:nvSpPr>
        <p:spPr bwMode="auto">
          <a:xfrm rot="18885734" flipV="1">
            <a:off x="2683547" y="3440785"/>
            <a:ext cx="198438" cy="644769"/>
          </a:xfrm>
          <a:prstGeom prst="upArrow">
            <a:avLst>
              <a:gd name="adj1" fmla="val 48611"/>
              <a:gd name="adj2" fmla="val 147481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0" name="AutoShape 40"/>
          <p:cNvSpPr>
            <a:spLocks noChangeArrowheads="1"/>
          </p:cNvSpPr>
          <p:nvPr/>
        </p:nvSpPr>
        <p:spPr bwMode="auto">
          <a:xfrm rot="2737493" flipV="1">
            <a:off x="5425343" y="3645144"/>
            <a:ext cx="196850" cy="444012"/>
          </a:xfrm>
          <a:prstGeom prst="upArrow">
            <a:avLst>
              <a:gd name="adj1" fmla="val 48611"/>
              <a:gd name="adj2" fmla="val 102380"/>
            </a:avLst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6681" name="Picture 41" descr="assessment-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762" y="5249863"/>
            <a:ext cx="2409092" cy="169386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</p:pic>
      <p:sp>
        <p:nvSpPr>
          <p:cNvPr id="1136682" name="Text Box 42"/>
          <p:cNvSpPr txBox="1">
            <a:spLocks noChangeArrowheads="1"/>
          </p:cNvSpPr>
          <p:nvPr/>
        </p:nvSpPr>
        <p:spPr bwMode="auto">
          <a:xfrm>
            <a:off x="2943958" y="5741988"/>
            <a:ext cx="2625969" cy="5270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cs typeface="Arial" charset="0"/>
              </a:rPr>
              <a:t>PENAMBAH BAIKAN BERTERUSAN (9)</a:t>
            </a:r>
          </a:p>
        </p:txBody>
      </p:sp>
      <p:sp>
        <p:nvSpPr>
          <p:cNvPr id="1136683" name="Line 43"/>
          <p:cNvSpPr>
            <a:spLocks noChangeShapeType="1"/>
          </p:cNvSpPr>
          <p:nvPr/>
        </p:nvSpPr>
        <p:spPr bwMode="auto">
          <a:xfrm>
            <a:off x="742951" y="5300664"/>
            <a:ext cx="7120303" cy="26987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84" name="Text Box 44"/>
          <p:cNvSpPr txBox="1">
            <a:spLocks noChangeArrowheads="1"/>
          </p:cNvSpPr>
          <p:nvPr/>
        </p:nvSpPr>
        <p:spPr bwMode="auto">
          <a:xfrm>
            <a:off x="6526823" y="400051"/>
            <a:ext cx="2586404" cy="70167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entury Gothic" pitchFamily="34" charset="0"/>
              </a:rPr>
              <a:t>PROGRAMME ACCREDITATION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Text Box 2"/>
          <p:cNvSpPr txBox="1">
            <a:spLocks noChangeArrowheads="1"/>
          </p:cNvSpPr>
          <p:nvPr/>
        </p:nvSpPr>
        <p:spPr bwMode="auto">
          <a:xfrm>
            <a:off x="2057400" y="639763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BASIC STANDARD</a:t>
            </a:r>
          </a:p>
        </p:txBody>
      </p:sp>
      <p:sp>
        <p:nvSpPr>
          <p:cNvPr id="1173507" name="Oval 3"/>
          <p:cNvSpPr>
            <a:spLocks noChangeArrowheads="1"/>
          </p:cNvSpPr>
          <p:nvPr/>
        </p:nvSpPr>
        <p:spPr bwMode="auto">
          <a:xfrm>
            <a:off x="2895600" y="1905000"/>
            <a:ext cx="2819400" cy="289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Vision,</a:t>
            </a:r>
          </a:p>
          <a:p>
            <a:r>
              <a:rPr lang="en-US" sz="2400" b="1">
                <a:latin typeface="Times New Roman" pitchFamily="18" charset="0"/>
              </a:rPr>
              <a:t>Mission,</a:t>
            </a:r>
          </a:p>
          <a:p>
            <a:r>
              <a:rPr lang="en-US" sz="2400" b="1">
                <a:latin typeface="Times New Roman" pitchFamily="18" charset="0"/>
              </a:rPr>
              <a:t>Institutional goals </a:t>
            </a:r>
          </a:p>
          <a:p>
            <a:r>
              <a:rPr lang="en-US" sz="2400" b="1">
                <a:latin typeface="Times New Roman" pitchFamily="18" charset="0"/>
              </a:rPr>
              <a:t>&amp; learning</a:t>
            </a:r>
          </a:p>
          <a:p>
            <a:r>
              <a:rPr lang="en-US" sz="2400" b="1">
                <a:latin typeface="Times New Roman" pitchFamily="18" charset="0"/>
              </a:rPr>
              <a:t>outcomes</a:t>
            </a:r>
          </a:p>
        </p:txBody>
      </p:sp>
      <p:cxnSp>
        <p:nvCxnSpPr>
          <p:cNvPr id="1173508" name="AutoShape 4"/>
          <p:cNvCxnSpPr>
            <a:cxnSpLocks noChangeShapeType="1"/>
          </p:cNvCxnSpPr>
          <p:nvPr/>
        </p:nvCxnSpPr>
        <p:spPr bwMode="auto">
          <a:xfrm rot="16200000">
            <a:off x="5268607" y="1792715"/>
            <a:ext cx="195262" cy="943708"/>
          </a:xfrm>
          <a:prstGeom prst="curvedConnector4">
            <a:avLst>
              <a:gd name="adj1" fmla="val 150403"/>
              <a:gd name="adj2" fmla="val 6366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09" name="AutoShape 5"/>
          <p:cNvCxnSpPr>
            <a:cxnSpLocks noChangeShapeType="1"/>
          </p:cNvCxnSpPr>
          <p:nvPr/>
        </p:nvCxnSpPr>
        <p:spPr bwMode="auto">
          <a:xfrm flipV="1">
            <a:off x="5275384" y="2852738"/>
            <a:ext cx="562708" cy="1952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0" name="AutoShape 6"/>
          <p:cNvCxnSpPr>
            <a:cxnSpLocks noChangeShapeType="1"/>
          </p:cNvCxnSpPr>
          <p:nvPr/>
        </p:nvCxnSpPr>
        <p:spPr bwMode="auto">
          <a:xfrm>
            <a:off x="5064369" y="4114800"/>
            <a:ext cx="773723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1" name="AutoShape 7"/>
          <p:cNvCxnSpPr>
            <a:cxnSpLocks noChangeShapeType="1"/>
          </p:cNvCxnSpPr>
          <p:nvPr/>
        </p:nvCxnSpPr>
        <p:spPr bwMode="auto">
          <a:xfrm rot="16200000" flipH="1">
            <a:off x="4695092" y="4589585"/>
            <a:ext cx="457200" cy="4220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2" name="AutoShape 8"/>
          <p:cNvCxnSpPr>
            <a:cxnSpLocks noChangeShapeType="1"/>
          </p:cNvCxnSpPr>
          <p:nvPr/>
        </p:nvCxnSpPr>
        <p:spPr bwMode="auto">
          <a:xfrm rot="16200000" flipH="1">
            <a:off x="3786554" y="5093677"/>
            <a:ext cx="762000" cy="17584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3" name="AutoShape 9"/>
          <p:cNvCxnSpPr>
            <a:cxnSpLocks noChangeShapeType="1"/>
            <a:stCxn id="1173507" idx="1"/>
          </p:cNvCxnSpPr>
          <p:nvPr/>
        </p:nvCxnSpPr>
        <p:spPr bwMode="auto">
          <a:xfrm rot="5400000" flipH="1">
            <a:off x="2955131" y="1965631"/>
            <a:ext cx="185738" cy="521677"/>
          </a:xfrm>
          <a:prstGeom prst="curvedConnector4">
            <a:avLst>
              <a:gd name="adj1" fmla="val 147861"/>
              <a:gd name="adj2" fmla="val 865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4" name="AutoShape 10"/>
          <p:cNvCxnSpPr>
            <a:cxnSpLocks noChangeShapeType="1"/>
          </p:cNvCxnSpPr>
          <p:nvPr/>
        </p:nvCxnSpPr>
        <p:spPr bwMode="auto">
          <a:xfrm rot="10800000" flipV="1">
            <a:off x="2180493" y="2786064"/>
            <a:ext cx="592015" cy="4143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5" name="AutoShape 11"/>
          <p:cNvCxnSpPr>
            <a:cxnSpLocks noChangeShapeType="1"/>
          </p:cNvCxnSpPr>
          <p:nvPr/>
        </p:nvCxnSpPr>
        <p:spPr bwMode="auto">
          <a:xfrm rot="10800000" flipV="1">
            <a:off x="2110154" y="3657600"/>
            <a:ext cx="592015" cy="4143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6" name="AutoShape 12"/>
          <p:cNvCxnSpPr>
            <a:cxnSpLocks noChangeShapeType="1"/>
          </p:cNvCxnSpPr>
          <p:nvPr/>
        </p:nvCxnSpPr>
        <p:spPr bwMode="auto">
          <a:xfrm rot="10800000" flipV="1">
            <a:off x="2602523" y="4343400"/>
            <a:ext cx="422031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7" name="AutoShape 13"/>
          <p:cNvCxnSpPr>
            <a:cxnSpLocks noChangeShapeType="1"/>
          </p:cNvCxnSpPr>
          <p:nvPr/>
        </p:nvCxnSpPr>
        <p:spPr bwMode="auto">
          <a:xfrm rot="5400000">
            <a:off x="3294185" y="4736123"/>
            <a:ext cx="304800" cy="28135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3518" name="AutoShape 14"/>
          <p:cNvCxnSpPr>
            <a:cxnSpLocks noChangeShapeType="1"/>
          </p:cNvCxnSpPr>
          <p:nvPr/>
        </p:nvCxnSpPr>
        <p:spPr bwMode="auto">
          <a:xfrm>
            <a:off x="5275384" y="3505200"/>
            <a:ext cx="562708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73519" name="Text Box 15"/>
          <p:cNvSpPr txBox="1">
            <a:spLocks noChangeArrowheads="1"/>
          </p:cNvSpPr>
          <p:nvPr/>
        </p:nvSpPr>
        <p:spPr bwMode="auto">
          <a:xfrm rot="-326519">
            <a:off x="6280639" y="1949450"/>
            <a:ext cx="248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Ethics &amp; Professionalism</a:t>
            </a:r>
          </a:p>
        </p:txBody>
      </p:sp>
      <p:sp>
        <p:nvSpPr>
          <p:cNvPr id="1173520" name="Text Box 16"/>
          <p:cNvSpPr txBox="1">
            <a:spLocks noChangeArrowheads="1"/>
          </p:cNvSpPr>
          <p:nvPr/>
        </p:nvSpPr>
        <p:spPr bwMode="auto">
          <a:xfrm rot="-40906">
            <a:off x="6248400" y="2527300"/>
            <a:ext cx="2032489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Entrepreneurship/</a:t>
            </a:r>
          </a:p>
          <a:p>
            <a:pPr algn="l"/>
            <a:r>
              <a:rPr lang="en-US" sz="1600">
                <a:latin typeface="Century Gothic" pitchFamily="34" charset="0"/>
              </a:rPr>
              <a:t>intrepreneurship &amp; </a:t>
            </a:r>
          </a:p>
          <a:p>
            <a:pPr algn="l"/>
            <a:r>
              <a:rPr lang="en-US" sz="1600">
                <a:latin typeface="Century Gothic" pitchFamily="34" charset="0"/>
              </a:rPr>
              <a:t>management</a:t>
            </a:r>
          </a:p>
        </p:txBody>
      </p:sp>
      <p:sp>
        <p:nvSpPr>
          <p:cNvPr id="1173521" name="Text Box 17"/>
          <p:cNvSpPr txBox="1">
            <a:spLocks noChangeArrowheads="1"/>
          </p:cNvSpPr>
          <p:nvPr/>
        </p:nvSpPr>
        <p:spPr bwMode="auto">
          <a:xfrm rot="594251">
            <a:off x="6248400" y="3705225"/>
            <a:ext cx="2291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Communication Skills</a:t>
            </a:r>
          </a:p>
        </p:txBody>
      </p:sp>
      <p:sp>
        <p:nvSpPr>
          <p:cNvPr id="1173522" name="Text Box 18"/>
          <p:cNvSpPr txBox="1">
            <a:spLocks noChangeArrowheads="1"/>
          </p:cNvSpPr>
          <p:nvPr/>
        </p:nvSpPr>
        <p:spPr bwMode="auto">
          <a:xfrm rot="845965">
            <a:off x="6235212" y="4464050"/>
            <a:ext cx="1689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Critical thinking</a:t>
            </a:r>
          </a:p>
        </p:txBody>
      </p:sp>
      <p:sp>
        <p:nvSpPr>
          <p:cNvPr id="1173523" name="Text Box 19"/>
          <p:cNvSpPr txBox="1">
            <a:spLocks noChangeArrowheads="1"/>
          </p:cNvSpPr>
          <p:nvPr/>
        </p:nvSpPr>
        <p:spPr bwMode="auto">
          <a:xfrm rot="1220217">
            <a:off x="5410201" y="5184775"/>
            <a:ext cx="17628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Problem Solving</a:t>
            </a:r>
          </a:p>
        </p:txBody>
      </p:sp>
      <p:sp>
        <p:nvSpPr>
          <p:cNvPr id="1173524" name="Text Box 20"/>
          <p:cNvSpPr txBox="1">
            <a:spLocks noChangeArrowheads="1"/>
          </p:cNvSpPr>
          <p:nvPr/>
        </p:nvSpPr>
        <p:spPr bwMode="auto">
          <a:xfrm>
            <a:off x="4412274" y="5530850"/>
            <a:ext cx="46452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LLL</a:t>
            </a:r>
          </a:p>
        </p:txBody>
      </p:sp>
      <p:sp>
        <p:nvSpPr>
          <p:cNvPr id="1173525" name="Text Box 21"/>
          <p:cNvSpPr txBox="1">
            <a:spLocks noChangeArrowheads="1"/>
          </p:cNvSpPr>
          <p:nvPr/>
        </p:nvSpPr>
        <p:spPr bwMode="auto">
          <a:xfrm rot="19758831">
            <a:off x="2700705" y="4981576"/>
            <a:ext cx="103309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Working </a:t>
            </a:r>
          </a:p>
          <a:p>
            <a:pPr algn="l"/>
            <a:r>
              <a:rPr lang="en-US" sz="1600">
                <a:latin typeface="Century Gothic" pitchFamily="34" charset="0"/>
              </a:rPr>
              <a:t>in teams</a:t>
            </a:r>
          </a:p>
        </p:txBody>
      </p:sp>
      <p:sp>
        <p:nvSpPr>
          <p:cNvPr id="1173526" name="Text Box 22"/>
          <p:cNvSpPr txBox="1">
            <a:spLocks noChangeArrowheads="1"/>
          </p:cNvSpPr>
          <p:nvPr/>
        </p:nvSpPr>
        <p:spPr bwMode="auto">
          <a:xfrm rot="-1091967">
            <a:off x="1370135" y="4640263"/>
            <a:ext cx="156942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Practical Skills</a:t>
            </a:r>
          </a:p>
        </p:txBody>
      </p:sp>
      <p:sp>
        <p:nvSpPr>
          <p:cNvPr id="1173527" name="Text Box 23"/>
          <p:cNvSpPr txBox="1">
            <a:spLocks noChangeArrowheads="1"/>
          </p:cNvSpPr>
          <p:nvPr/>
        </p:nvSpPr>
        <p:spPr bwMode="auto">
          <a:xfrm rot="-939768">
            <a:off x="118697" y="4191000"/>
            <a:ext cx="239590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Mastery of Knowledge</a:t>
            </a:r>
          </a:p>
        </p:txBody>
      </p:sp>
      <p:sp>
        <p:nvSpPr>
          <p:cNvPr id="1173528" name="Text Box 24"/>
          <p:cNvSpPr txBox="1">
            <a:spLocks noChangeArrowheads="1"/>
          </p:cNvSpPr>
          <p:nvPr/>
        </p:nvSpPr>
        <p:spPr bwMode="auto">
          <a:xfrm rot="-209122">
            <a:off x="304800" y="2667001"/>
            <a:ext cx="2262554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have autonomy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to design curriculum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incl across faculties;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allocate resources</a:t>
            </a:r>
          </a:p>
        </p:txBody>
      </p:sp>
      <p:sp>
        <p:nvSpPr>
          <p:cNvPr id="1173529" name="Text Box 25"/>
          <p:cNvSpPr txBox="1">
            <a:spLocks noChangeArrowheads="1"/>
          </p:cNvSpPr>
          <p:nvPr/>
        </p:nvSpPr>
        <p:spPr bwMode="auto">
          <a:xfrm rot="640536">
            <a:off x="1055077" y="1536700"/>
            <a:ext cx="222152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V, M, LO &amp; Processes</a:t>
            </a:r>
          </a:p>
          <a:p>
            <a:pPr algn="l"/>
            <a:r>
              <a:rPr lang="en-US" sz="1600">
                <a:latin typeface="Century Gothic" pitchFamily="34" charset="0"/>
              </a:rPr>
              <a:t>must be defined</a:t>
            </a:r>
          </a:p>
          <a:p>
            <a:pPr algn="l"/>
            <a:r>
              <a:rPr lang="en-US" sz="1600">
                <a:latin typeface="Century Gothic" pitchFamily="34" charset="0"/>
              </a:rPr>
              <a:t>by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Text Box 2"/>
          <p:cNvSpPr txBox="1">
            <a:spLocks noChangeArrowheads="1"/>
          </p:cNvSpPr>
          <p:nvPr/>
        </p:nvSpPr>
        <p:spPr bwMode="auto">
          <a:xfrm>
            <a:off x="1981200" y="685800"/>
            <a:ext cx="4419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QUALITY DEVELOPMENT</a:t>
            </a:r>
          </a:p>
        </p:txBody>
      </p:sp>
      <p:sp>
        <p:nvSpPr>
          <p:cNvPr id="1175555" name="Oval 3"/>
          <p:cNvSpPr>
            <a:spLocks noChangeArrowheads="1"/>
          </p:cNvSpPr>
          <p:nvPr/>
        </p:nvSpPr>
        <p:spPr bwMode="auto">
          <a:xfrm>
            <a:off x="2819400" y="1752600"/>
            <a:ext cx="2819400" cy="289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Vision,</a:t>
            </a:r>
          </a:p>
          <a:p>
            <a:r>
              <a:rPr lang="en-US" sz="2400" b="1">
                <a:latin typeface="Times New Roman" pitchFamily="18" charset="0"/>
              </a:rPr>
              <a:t>Mission,</a:t>
            </a:r>
          </a:p>
          <a:p>
            <a:r>
              <a:rPr lang="en-US" sz="2400" b="1">
                <a:latin typeface="Times New Roman" pitchFamily="18" charset="0"/>
              </a:rPr>
              <a:t>Institutional goals </a:t>
            </a:r>
          </a:p>
          <a:p>
            <a:r>
              <a:rPr lang="en-US" sz="2400" b="1">
                <a:latin typeface="Times New Roman" pitchFamily="18" charset="0"/>
              </a:rPr>
              <a:t>&amp; learning</a:t>
            </a:r>
          </a:p>
          <a:p>
            <a:r>
              <a:rPr lang="en-US" sz="2400" b="1">
                <a:latin typeface="Times New Roman" pitchFamily="18" charset="0"/>
              </a:rPr>
              <a:t>outcomes</a:t>
            </a:r>
          </a:p>
        </p:txBody>
      </p:sp>
      <p:cxnSp>
        <p:nvCxnSpPr>
          <p:cNvPr id="1175556" name="AutoShape 4"/>
          <p:cNvCxnSpPr>
            <a:cxnSpLocks noChangeShapeType="1"/>
          </p:cNvCxnSpPr>
          <p:nvPr/>
        </p:nvCxnSpPr>
        <p:spPr bwMode="auto">
          <a:xfrm>
            <a:off x="4712677" y="2057400"/>
            <a:ext cx="844062" cy="439738"/>
          </a:xfrm>
          <a:prstGeom prst="curved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5557" name="AutoShape 5"/>
          <p:cNvCxnSpPr>
            <a:cxnSpLocks noChangeShapeType="1"/>
          </p:cNvCxnSpPr>
          <p:nvPr/>
        </p:nvCxnSpPr>
        <p:spPr bwMode="auto">
          <a:xfrm>
            <a:off x="4783015" y="4267200"/>
            <a:ext cx="773723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5558" name="AutoShape 6"/>
          <p:cNvCxnSpPr>
            <a:cxnSpLocks noChangeShapeType="1"/>
          </p:cNvCxnSpPr>
          <p:nvPr/>
        </p:nvCxnSpPr>
        <p:spPr bwMode="auto">
          <a:xfrm rot="16200000" flipH="1">
            <a:off x="3716215" y="4941277"/>
            <a:ext cx="762000" cy="17584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5559" name="AutoShape 7"/>
          <p:cNvCxnSpPr>
            <a:cxnSpLocks noChangeShapeType="1"/>
          </p:cNvCxnSpPr>
          <p:nvPr/>
        </p:nvCxnSpPr>
        <p:spPr bwMode="auto">
          <a:xfrm rot="10800000" flipV="1">
            <a:off x="2321169" y="2252664"/>
            <a:ext cx="592015" cy="4143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5560" name="AutoShape 8"/>
          <p:cNvCxnSpPr>
            <a:cxnSpLocks noChangeShapeType="1"/>
          </p:cNvCxnSpPr>
          <p:nvPr/>
        </p:nvCxnSpPr>
        <p:spPr bwMode="auto">
          <a:xfrm rot="10800000" flipV="1">
            <a:off x="2461846" y="4114800"/>
            <a:ext cx="422031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5561" name="AutoShape 9"/>
          <p:cNvCxnSpPr>
            <a:cxnSpLocks noChangeShapeType="1"/>
          </p:cNvCxnSpPr>
          <p:nvPr/>
        </p:nvCxnSpPr>
        <p:spPr bwMode="auto">
          <a:xfrm>
            <a:off x="5205046" y="3429000"/>
            <a:ext cx="562708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75562" name="Text Box 10"/>
          <p:cNvSpPr txBox="1">
            <a:spLocks noChangeArrowheads="1"/>
          </p:cNvSpPr>
          <p:nvPr/>
        </p:nvSpPr>
        <p:spPr bwMode="auto">
          <a:xfrm rot="594251">
            <a:off x="6186854" y="3429000"/>
            <a:ext cx="44987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LLL</a:t>
            </a:r>
          </a:p>
        </p:txBody>
      </p:sp>
      <p:sp>
        <p:nvSpPr>
          <p:cNvPr id="1175563" name="Text Box 11"/>
          <p:cNvSpPr txBox="1">
            <a:spLocks noChangeArrowheads="1"/>
          </p:cNvSpPr>
          <p:nvPr/>
        </p:nvSpPr>
        <p:spPr bwMode="auto">
          <a:xfrm rot="845965">
            <a:off x="5915758" y="4524376"/>
            <a:ext cx="193284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Policy on</a:t>
            </a:r>
          </a:p>
          <a:p>
            <a:pPr algn="l"/>
            <a:r>
              <a:rPr lang="en-US" sz="1600">
                <a:latin typeface="Century Gothic" pitchFamily="34" charset="0"/>
              </a:rPr>
              <a:t>conflict of interest</a:t>
            </a:r>
          </a:p>
        </p:txBody>
      </p:sp>
      <p:sp>
        <p:nvSpPr>
          <p:cNvPr id="1175564" name="Text Box 12"/>
          <p:cNvSpPr txBox="1">
            <a:spLocks noChangeArrowheads="1"/>
          </p:cNvSpPr>
          <p:nvPr/>
        </p:nvSpPr>
        <p:spPr bwMode="auto">
          <a:xfrm>
            <a:off x="2895600" y="5378450"/>
            <a:ext cx="32267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resources = educational needs</a:t>
            </a:r>
          </a:p>
        </p:txBody>
      </p:sp>
      <p:sp>
        <p:nvSpPr>
          <p:cNvPr id="1175565" name="Text Box 13"/>
          <p:cNvSpPr txBox="1">
            <a:spLocks noChangeArrowheads="1"/>
          </p:cNvSpPr>
          <p:nvPr/>
        </p:nvSpPr>
        <p:spPr bwMode="auto">
          <a:xfrm rot="-16849">
            <a:off x="597877" y="1981201"/>
            <a:ext cx="229772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V, M, LO &amp; Processes: in consultation with</a:t>
            </a:r>
          </a:p>
          <a:p>
            <a:pPr algn="l"/>
            <a:r>
              <a:rPr lang="en-US" sz="1600">
                <a:latin typeface="Century Gothic" pitchFamily="34" charset="0"/>
              </a:rPr>
              <a:t>wider range of </a:t>
            </a:r>
          </a:p>
          <a:p>
            <a:pPr algn="l"/>
            <a:r>
              <a:rPr lang="en-US" sz="1600">
                <a:latin typeface="Century Gothic" pitchFamily="34" charset="0"/>
              </a:rPr>
              <a:t>stakeholders</a:t>
            </a:r>
          </a:p>
        </p:txBody>
      </p:sp>
      <p:sp>
        <p:nvSpPr>
          <p:cNvPr id="1175566" name="Text Box 14"/>
          <p:cNvSpPr txBox="1">
            <a:spLocks noChangeArrowheads="1"/>
          </p:cNvSpPr>
          <p:nvPr/>
        </p:nvSpPr>
        <p:spPr bwMode="auto">
          <a:xfrm rot="-16849">
            <a:off x="685800" y="3581401"/>
            <a:ext cx="2438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All academic staff focused on curriculum development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&amp; implementation</a:t>
            </a:r>
          </a:p>
        </p:txBody>
      </p:sp>
      <p:sp>
        <p:nvSpPr>
          <p:cNvPr id="1175567" name="Text Box 15"/>
          <p:cNvSpPr txBox="1">
            <a:spLocks noChangeArrowheads="1"/>
          </p:cNvSpPr>
          <p:nvPr/>
        </p:nvSpPr>
        <p:spPr bwMode="auto">
          <a:xfrm rot="-16849">
            <a:off x="5943600" y="2146300"/>
            <a:ext cx="260252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Links bet Lo of undergraduate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 &amp; Postgraduate training</a:t>
            </a:r>
          </a:p>
        </p:txBody>
      </p:sp>
      <p:sp>
        <p:nvSpPr>
          <p:cNvPr id="1175568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l="13470" r="14495" b="8333"/>
          <a:stretch>
            <a:fillRect/>
          </a:stretch>
        </p:blipFill>
        <p:spPr bwMode="auto">
          <a:xfrm>
            <a:off x="45027" y="228600"/>
            <a:ext cx="894657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5334000" y="61722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Text Box 2"/>
          <p:cNvSpPr txBox="1">
            <a:spLocks noChangeArrowheads="1"/>
          </p:cNvSpPr>
          <p:nvPr/>
        </p:nvSpPr>
        <p:spPr bwMode="auto">
          <a:xfrm>
            <a:off x="1828800" y="411163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BASIC STANDARD</a:t>
            </a:r>
          </a:p>
        </p:txBody>
      </p:sp>
      <p:sp>
        <p:nvSpPr>
          <p:cNvPr id="1177603" name="Oval 3"/>
          <p:cNvSpPr>
            <a:spLocks noChangeArrowheads="1"/>
          </p:cNvSpPr>
          <p:nvPr/>
        </p:nvSpPr>
        <p:spPr bwMode="auto">
          <a:xfrm>
            <a:off x="2842846" y="2133600"/>
            <a:ext cx="2819400" cy="289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CURRICULUM </a:t>
            </a:r>
          </a:p>
          <a:p>
            <a:r>
              <a:rPr lang="en-US" sz="2400" b="1">
                <a:latin typeface="Times New Roman" pitchFamily="18" charset="0"/>
              </a:rPr>
              <a:t>DESIGN</a:t>
            </a:r>
          </a:p>
          <a:p>
            <a:r>
              <a:rPr lang="en-US" sz="2400" b="1">
                <a:latin typeface="Times New Roman" pitchFamily="18" charset="0"/>
              </a:rPr>
              <a:t>&amp; </a:t>
            </a:r>
          </a:p>
          <a:p>
            <a:r>
              <a:rPr lang="en-US" sz="2400" b="1">
                <a:latin typeface="Times New Roman" pitchFamily="18" charset="0"/>
              </a:rPr>
              <a:t>DELIVERY</a:t>
            </a:r>
          </a:p>
        </p:txBody>
      </p:sp>
      <p:cxnSp>
        <p:nvCxnSpPr>
          <p:cNvPr id="1177604" name="AutoShape 4"/>
          <p:cNvCxnSpPr>
            <a:cxnSpLocks noChangeShapeType="1"/>
          </p:cNvCxnSpPr>
          <p:nvPr/>
        </p:nvCxnSpPr>
        <p:spPr bwMode="auto">
          <a:xfrm flipV="1">
            <a:off x="4923692" y="2438401"/>
            <a:ext cx="562708" cy="1952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605" name="AutoShape 5"/>
          <p:cNvCxnSpPr>
            <a:cxnSpLocks noChangeShapeType="1"/>
          </p:cNvCxnSpPr>
          <p:nvPr/>
        </p:nvCxnSpPr>
        <p:spPr bwMode="auto">
          <a:xfrm>
            <a:off x="5205046" y="3200400"/>
            <a:ext cx="816220" cy="115888"/>
          </a:xfrm>
          <a:prstGeom prst="curvedConnector3">
            <a:avLst>
              <a:gd name="adj1" fmla="val 45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606" name="AutoShape 6"/>
          <p:cNvCxnSpPr>
            <a:cxnSpLocks noChangeShapeType="1"/>
          </p:cNvCxnSpPr>
          <p:nvPr/>
        </p:nvCxnSpPr>
        <p:spPr bwMode="auto">
          <a:xfrm rot="16200000" flipH="1">
            <a:off x="4695092" y="4741985"/>
            <a:ext cx="457200" cy="4220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607" name="AutoShape 7"/>
          <p:cNvCxnSpPr>
            <a:cxnSpLocks noChangeShapeType="1"/>
          </p:cNvCxnSpPr>
          <p:nvPr/>
        </p:nvCxnSpPr>
        <p:spPr bwMode="auto">
          <a:xfrm rot="16200000" flipH="1">
            <a:off x="3751385" y="5322277"/>
            <a:ext cx="762000" cy="17584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608" name="AutoShape 8"/>
          <p:cNvCxnSpPr>
            <a:cxnSpLocks noChangeShapeType="1"/>
          </p:cNvCxnSpPr>
          <p:nvPr/>
        </p:nvCxnSpPr>
        <p:spPr bwMode="auto">
          <a:xfrm rot="10800000" flipV="1">
            <a:off x="2249366" y="3200400"/>
            <a:ext cx="422031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609" name="AutoShape 9"/>
          <p:cNvCxnSpPr>
            <a:cxnSpLocks noChangeShapeType="1"/>
          </p:cNvCxnSpPr>
          <p:nvPr/>
        </p:nvCxnSpPr>
        <p:spPr bwMode="auto">
          <a:xfrm rot="10800000" flipV="1">
            <a:off x="2461846" y="4419600"/>
            <a:ext cx="422031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610" name="AutoShape 10"/>
          <p:cNvCxnSpPr>
            <a:cxnSpLocks noChangeShapeType="1"/>
          </p:cNvCxnSpPr>
          <p:nvPr/>
        </p:nvCxnSpPr>
        <p:spPr bwMode="auto">
          <a:xfrm rot="5400000">
            <a:off x="3245827" y="4964723"/>
            <a:ext cx="304800" cy="28135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611" name="AutoShape 11"/>
          <p:cNvCxnSpPr>
            <a:cxnSpLocks noChangeShapeType="1"/>
          </p:cNvCxnSpPr>
          <p:nvPr/>
        </p:nvCxnSpPr>
        <p:spPr bwMode="auto">
          <a:xfrm>
            <a:off x="5134708" y="4114800"/>
            <a:ext cx="562708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77612" name="Text Box 12"/>
          <p:cNvSpPr txBox="1">
            <a:spLocks noChangeArrowheads="1"/>
          </p:cNvSpPr>
          <p:nvPr/>
        </p:nvSpPr>
        <p:spPr bwMode="auto">
          <a:xfrm rot="-326519">
            <a:off x="5943600" y="1905000"/>
            <a:ext cx="30245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Identify aspects in ethics,</a:t>
            </a:r>
          </a:p>
          <a:p>
            <a:pPr algn="l"/>
            <a:r>
              <a:rPr lang="en-US" sz="1600">
                <a:latin typeface="Century Gothic" pitchFamily="34" charset="0"/>
              </a:rPr>
              <a:t>effective communications to</a:t>
            </a:r>
          </a:p>
          <a:p>
            <a:pPr algn="l"/>
            <a:r>
              <a:rPr lang="en-US" sz="1600">
                <a:latin typeface="Century Gothic" pitchFamily="34" charset="0"/>
              </a:rPr>
              <a:t>incorporate into curriculum</a:t>
            </a:r>
          </a:p>
        </p:txBody>
      </p:sp>
      <p:sp>
        <p:nvSpPr>
          <p:cNvPr id="1177613" name="Text Box 13"/>
          <p:cNvSpPr txBox="1">
            <a:spLocks noChangeArrowheads="1"/>
          </p:cNvSpPr>
          <p:nvPr/>
        </p:nvSpPr>
        <p:spPr bwMode="auto">
          <a:xfrm rot="594251">
            <a:off x="6528290" y="3200400"/>
            <a:ext cx="256295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use accepted credit system; allocate adequate time</a:t>
            </a:r>
          </a:p>
        </p:txBody>
      </p:sp>
      <p:sp>
        <p:nvSpPr>
          <p:cNvPr id="1177614" name="Text Box 14"/>
          <p:cNvSpPr txBox="1">
            <a:spLocks noChangeArrowheads="1"/>
          </p:cNvSpPr>
          <p:nvPr/>
        </p:nvSpPr>
        <p:spPr bwMode="auto">
          <a:xfrm rot="845965">
            <a:off x="5924551" y="4343401"/>
            <a:ext cx="3600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teach scientific method:</a:t>
            </a:r>
          </a:p>
          <a:p>
            <a:pPr algn="l"/>
            <a:r>
              <a:rPr lang="en-US" sz="1600">
                <a:latin typeface="Century Gothic" pitchFamily="34" charset="0"/>
              </a:rPr>
              <a:t>analytical, critical, creative thinking prob solv, evid based decision making</a:t>
            </a:r>
          </a:p>
        </p:txBody>
      </p:sp>
      <p:sp>
        <p:nvSpPr>
          <p:cNvPr id="1177615" name="Text Box 15"/>
          <p:cNvSpPr txBox="1">
            <a:spLocks noChangeArrowheads="1"/>
          </p:cNvSpPr>
          <p:nvPr/>
        </p:nvSpPr>
        <p:spPr bwMode="auto">
          <a:xfrm rot="1220217">
            <a:off x="5364774" y="5486401"/>
            <a:ext cx="2863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identify core, fulfill req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for major/minor</a:t>
            </a:r>
          </a:p>
        </p:txBody>
      </p:sp>
      <p:sp>
        <p:nvSpPr>
          <p:cNvPr id="1177616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3238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Electives must be encouraged,</a:t>
            </a:r>
          </a:p>
          <a:p>
            <a:pPr algn="l"/>
            <a:r>
              <a:rPr lang="en-US" sz="1600">
                <a:latin typeface="Century Gothic" pitchFamily="34" charset="0"/>
              </a:rPr>
              <a:t>monitored, &amp; appraised.</a:t>
            </a:r>
          </a:p>
          <a:p>
            <a:pPr algn="l"/>
            <a:r>
              <a:rPr lang="en-US" sz="1600">
                <a:latin typeface="Century Gothic" pitchFamily="34" charset="0"/>
              </a:rPr>
              <a:t>Co-curr foster personal dev.</a:t>
            </a:r>
          </a:p>
        </p:txBody>
      </p:sp>
      <p:sp>
        <p:nvSpPr>
          <p:cNvPr id="1177617" name="Text Box 17"/>
          <p:cNvSpPr txBox="1">
            <a:spLocks noChangeArrowheads="1"/>
          </p:cNvSpPr>
          <p:nvPr/>
        </p:nvSpPr>
        <p:spPr bwMode="auto">
          <a:xfrm rot="19758831">
            <a:off x="1600200" y="5251451"/>
            <a:ext cx="225083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Operational linkages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         w stakeholders</a:t>
            </a:r>
          </a:p>
        </p:txBody>
      </p:sp>
      <p:sp>
        <p:nvSpPr>
          <p:cNvPr id="1177618" name="Text Box 18"/>
          <p:cNvSpPr txBox="1">
            <a:spLocks noChangeArrowheads="1"/>
          </p:cNvSpPr>
          <p:nvPr/>
        </p:nvSpPr>
        <p:spPr bwMode="auto">
          <a:xfrm rot="-1091967">
            <a:off x="381001" y="4432300"/>
            <a:ext cx="263622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ensure student</a:t>
            </a:r>
          </a:p>
          <a:p>
            <a:pPr algn="l"/>
            <a:r>
              <a:rPr lang="en-US" sz="1600">
                <a:latin typeface="Century Gothic" pitchFamily="34" charset="0"/>
              </a:rPr>
              <a:t>responsibility for learning:</a:t>
            </a:r>
          </a:p>
          <a:p>
            <a:pPr algn="l"/>
            <a:r>
              <a:rPr lang="en-US" sz="1600">
                <a:latin typeface="Century Gothic" pitchFamily="34" charset="0"/>
              </a:rPr>
              <a:t>self directed, LLL</a:t>
            </a:r>
          </a:p>
        </p:txBody>
      </p:sp>
      <p:sp>
        <p:nvSpPr>
          <p:cNvPr id="1177619" name="Text Box 19"/>
          <p:cNvSpPr txBox="1">
            <a:spLocks noChangeArrowheads="1"/>
          </p:cNvSpPr>
          <p:nvPr/>
        </p:nvSpPr>
        <p:spPr bwMode="auto">
          <a:xfrm rot="-855412">
            <a:off x="-76200" y="3365500"/>
            <a:ext cx="291318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have variety of T &amp; L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methods to dev range of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intellectual &amp; practical skills</a:t>
            </a:r>
          </a:p>
        </p:txBody>
      </p:sp>
      <p:sp>
        <p:nvSpPr>
          <p:cNvPr id="1177620" name="Text Box 20"/>
          <p:cNvSpPr txBox="1">
            <a:spLocks noChangeArrowheads="1"/>
          </p:cNvSpPr>
          <p:nvPr/>
        </p:nvSpPr>
        <p:spPr bwMode="auto">
          <a:xfrm rot="82745">
            <a:off x="228600" y="2146300"/>
            <a:ext cx="2842846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Demonstrate curriculum</a:t>
            </a:r>
          </a:p>
          <a:p>
            <a:pPr algn="l"/>
            <a:r>
              <a:rPr lang="en-US" sz="1600">
                <a:latin typeface="Century Gothic" pitchFamily="34" charset="0"/>
              </a:rPr>
              <a:t>approach, design content,</a:t>
            </a:r>
          </a:p>
          <a:p>
            <a:pPr algn="l"/>
            <a:r>
              <a:rPr lang="en-US" sz="1600">
                <a:latin typeface="Century Gothic" pitchFamily="34" charset="0"/>
              </a:rPr>
              <a:t>T &amp; L methods support LO</a:t>
            </a:r>
          </a:p>
        </p:txBody>
      </p:sp>
      <p:cxnSp>
        <p:nvCxnSpPr>
          <p:cNvPr id="1177621" name="AutoShape 21"/>
          <p:cNvCxnSpPr>
            <a:cxnSpLocks noChangeShapeType="1"/>
          </p:cNvCxnSpPr>
          <p:nvPr/>
        </p:nvCxnSpPr>
        <p:spPr bwMode="auto">
          <a:xfrm rot="16200000">
            <a:off x="3703393" y="1958854"/>
            <a:ext cx="295275" cy="35169"/>
          </a:xfrm>
          <a:prstGeom prst="curvedConnector3">
            <a:avLst>
              <a:gd name="adj1" fmla="val 483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77622" name="Text Box 22"/>
          <p:cNvSpPr txBox="1">
            <a:spLocks noChangeArrowheads="1"/>
          </p:cNvSpPr>
          <p:nvPr/>
        </p:nvSpPr>
        <p:spPr bwMode="auto">
          <a:xfrm>
            <a:off x="1828800" y="1143000"/>
            <a:ext cx="475077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Century Gothic" pitchFamily="34" charset="0"/>
              </a:rPr>
              <a:t>Must have program head &amp; team to plan,</a:t>
            </a:r>
          </a:p>
          <a:p>
            <a:pPr algn="l"/>
            <a:r>
              <a:rPr lang="en-US" b="1">
                <a:latin typeface="Century Gothic" pitchFamily="34" charset="0"/>
              </a:rPr>
              <a:t>implement, monitor, adequate resources</a:t>
            </a:r>
          </a:p>
        </p:txBody>
      </p:sp>
      <p:cxnSp>
        <p:nvCxnSpPr>
          <p:cNvPr id="1177623" name="AutoShape 23"/>
          <p:cNvCxnSpPr>
            <a:cxnSpLocks noChangeShapeType="1"/>
            <a:stCxn id="1177603" idx="1"/>
          </p:cNvCxnSpPr>
          <p:nvPr/>
        </p:nvCxnSpPr>
        <p:spPr bwMode="auto">
          <a:xfrm rot="5400000" flipH="1">
            <a:off x="2963923" y="2255777"/>
            <a:ext cx="109538" cy="474785"/>
          </a:xfrm>
          <a:prstGeom prst="curvedConnector4">
            <a:avLst>
              <a:gd name="adj1" fmla="val 368116"/>
              <a:gd name="adj2" fmla="val 73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Text Box 2"/>
          <p:cNvSpPr txBox="1">
            <a:spLocks noChangeArrowheads="1"/>
          </p:cNvSpPr>
          <p:nvPr/>
        </p:nvSpPr>
        <p:spPr bwMode="auto">
          <a:xfrm>
            <a:off x="1828800" y="944563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QUALITY DEVELOPMENT</a:t>
            </a:r>
          </a:p>
        </p:txBody>
      </p:sp>
      <p:sp>
        <p:nvSpPr>
          <p:cNvPr id="1179651" name="Oval 3"/>
          <p:cNvSpPr>
            <a:spLocks noChangeArrowheads="1"/>
          </p:cNvSpPr>
          <p:nvPr/>
        </p:nvSpPr>
        <p:spPr bwMode="auto">
          <a:xfrm>
            <a:off x="2743200" y="2133600"/>
            <a:ext cx="2842846" cy="2819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CURRICULUM </a:t>
            </a:r>
          </a:p>
          <a:p>
            <a:r>
              <a:rPr lang="en-US" sz="2400" b="1">
                <a:latin typeface="Times New Roman" pitchFamily="18" charset="0"/>
              </a:rPr>
              <a:t>DESIGN</a:t>
            </a:r>
          </a:p>
          <a:p>
            <a:r>
              <a:rPr lang="en-US" sz="2400" b="1">
                <a:latin typeface="Times New Roman" pitchFamily="18" charset="0"/>
              </a:rPr>
              <a:t>&amp; </a:t>
            </a:r>
          </a:p>
          <a:p>
            <a:r>
              <a:rPr lang="en-US" sz="2400" b="1">
                <a:latin typeface="Times New Roman" pitchFamily="18" charset="0"/>
              </a:rPr>
              <a:t>DELIVERY</a:t>
            </a:r>
          </a:p>
        </p:txBody>
      </p:sp>
      <p:cxnSp>
        <p:nvCxnSpPr>
          <p:cNvPr id="1179652" name="AutoShape 4"/>
          <p:cNvCxnSpPr>
            <a:cxnSpLocks noChangeShapeType="1"/>
          </p:cNvCxnSpPr>
          <p:nvPr/>
        </p:nvCxnSpPr>
        <p:spPr bwMode="auto">
          <a:xfrm flipV="1">
            <a:off x="4853354" y="2438401"/>
            <a:ext cx="562708" cy="1952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9653" name="AutoShape 5"/>
          <p:cNvCxnSpPr>
            <a:cxnSpLocks noChangeShapeType="1"/>
          </p:cNvCxnSpPr>
          <p:nvPr/>
        </p:nvCxnSpPr>
        <p:spPr bwMode="auto">
          <a:xfrm rot="16200000" flipH="1">
            <a:off x="4554415" y="4741985"/>
            <a:ext cx="457200" cy="4220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9654" name="AutoShape 6"/>
          <p:cNvCxnSpPr>
            <a:cxnSpLocks noChangeShapeType="1"/>
          </p:cNvCxnSpPr>
          <p:nvPr/>
        </p:nvCxnSpPr>
        <p:spPr bwMode="auto">
          <a:xfrm rot="5400000">
            <a:off x="2943592" y="5107965"/>
            <a:ext cx="676275" cy="232997"/>
          </a:xfrm>
          <a:prstGeom prst="curvedConnector3">
            <a:avLst>
              <a:gd name="adj1" fmla="val 49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9655" name="AutoShape 7"/>
          <p:cNvCxnSpPr>
            <a:cxnSpLocks noChangeShapeType="1"/>
          </p:cNvCxnSpPr>
          <p:nvPr/>
        </p:nvCxnSpPr>
        <p:spPr bwMode="auto">
          <a:xfrm rot="10800000" flipV="1">
            <a:off x="2110154" y="3352800"/>
            <a:ext cx="422031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9656" name="AutoShape 8"/>
          <p:cNvCxnSpPr>
            <a:cxnSpLocks noChangeShapeType="1"/>
          </p:cNvCxnSpPr>
          <p:nvPr/>
        </p:nvCxnSpPr>
        <p:spPr bwMode="auto">
          <a:xfrm rot="10800000" flipV="1">
            <a:off x="2250831" y="4191000"/>
            <a:ext cx="422031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9657" name="AutoShape 9"/>
          <p:cNvCxnSpPr>
            <a:cxnSpLocks noChangeShapeType="1"/>
          </p:cNvCxnSpPr>
          <p:nvPr/>
        </p:nvCxnSpPr>
        <p:spPr bwMode="auto">
          <a:xfrm>
            <a:off x="5134708" y="3733800"/>
            <a:ext cx="562708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79658" name="Text Box 10"/>
          <p:cNvSpPr txBox="1">
            <a:spLocks noChangeArrowheads="1"/>
          </p:cNvSpPr>
          <p:nvPr/>
        </p:nvSpPr>
        <p:spPr bwMode="auto">
          <a:xfrm rot="5079">
            <a:off x="5892312" y="2146300"/>
            <a:ext cx="28706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Program management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should include wider range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of stakeholders</a:t>
            </a:r>
          </a:p>
        </p:txBody>
      </p:sp>
      <p:sp>
        <p:nvSpPr>
          <p:cNvPr id="1179659" name="Text Box 11"/>
          <p:cNvSpPr txBox="1">
            <a:spLocks noChangeArrowheads="1"/>
          </p:cNvSpPr>
          <p:nvPr/>
        </p:nvSpPr>
        <p:spPr bwMode="auto">
          <a:xfrm rot="-2959">
            <a:off x="6183923" y="3670300"/>
            <a:ext cx="235047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Should use tracer</a:t>
            </a:r>
          </a:p>
          <a:p>
            <a:pPr algn="l"/>
            <a:r>
              <a:rPr lang="en-US" sz="1600">
                <a:latin typeface="Century Gothic" pitchFamily="34" charset="0"/>
              </a:rPr>
              <a:t>studies of graduates</a:t>
            </a:r>
          </a:p>
          <a:p>
            <a:pPr algn="l"/>
            <a:r>
              <a:rPr lang="en-US" sz="1600">
                <a:latin typeface="Century Gothic" pitchFamily="34" charset="0"/>
              </a:rPr>
              <a:t>for curr improvement</a:t>
            </a:r>
          </a:p>
        </p:txBody>
      </p:sp>
      <p:sp>
        <p:nvSpPr>
          <p:cNvPr id="1179660" name="Text Box 12"/>
          <p:cNvSpPr txBox="1">
            <a:spLocks noChangeArrowheads="1"/>
          </p:cNvSpPr>
          <p:nvPr/>
        </p:nvSpPr>
        <p:spPr bwMode="auto">
          <a:xfrm rot="17293">
            <a:off x="4572000" y="5194300"/>
            <a:ext cx="275932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Curriculum should include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rational thinking &amp;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research methodology</a:t>
            </a:r>
          </a:p>
        </p:txBody>
      </p:sp>
      <p:sp>
        <p:nvSpPr>
          <p:cNvPr id="1179661" name="Text Box 13"/>
          <p:cNvSpPr txBox="1">
            <a:spLocks noChangeArrowheads="1"/>
          </p:cNvSpPr>
          <p:nvPr/>
        </p:nvSpPr>
        <p:spPr bwMode="auto">
          <a:xfrm>
            <a:off x="2278674" y="5514976"/>
            <a:ext cx="175992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Should review &amp;</a:t>
            </a:r>
          </a:p>
          <a:p>
            <a:pPr algn="l"/>
            <a:r>
              <a:rPr lang="en-US" sz="1600">
                <a:latin typeface="Century Gothic" pitchFamily="34" charset="0"/>
              </a:rPr>
              <a:t>update core</a:t>
            </a:r>
          </a:p>
        </p:txBody>
      </p:sp>
      <p:sp>
        <p:nvSpPr>
          <p:cNvPr id="1179662" name="Text Box 14"/>
          <p:cNvSpPr txBox="1">
            <a:spLocks noChangeArrowheads="1"/>
          </p:cNvSpPr>
          <p:nvPr/>
        </p:nvSpPr>
        <p:spPr bwMode="auto">
          <a:xfrm rot="-4739">
            <a:off x="457200" y="4114801"/>
            <a:ext cx="2127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Emphasis should be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on basic principles</a:t>
            </a:r>
          </a:p>
        </p:txBody>
      </p:sp>
      <p:sp>
        <p:nvSpPr>
          <p:cNvPr id="1179663" name="Text Box 15"/>
          <p:cNvSpPr txBox="1">
            <a:spLocks noChangeArrowheads="1"/>
          </p:cNvSpPr>
          <p:nvPr/>
        </p:nvSpPr>
        <p:spPr bwMode="auto">
          <a:xfrm rot="-8839">
            <a:off x="838201" y="3124201"/>
            <a:ext cx="177458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Integrate theory</a:t>
            </a:r>
          </a:p>
          <a:p>
            <a:pPr algn="l"/>
            <a:r>
              <a:rPr lang="en-US" sz="1600">
                <a:latin typeface="Century Gothic" pitchFamily="34" charset="0"/>
              </a:rPr>
              <a:t>with practice</a:t>
            </a:r>
          </a:p>
        </p:txBody>
      </p:sp>
      <p:sp>
        <p:nvSpPr>
          <p:cNvPr id="1179664" name="Text Box 16"/>
          <p:cNvSpPr txBox="1">
            <a:spLocks noChangeArrowheads="1"/>
          </p:cNvSpPr>
          <p:nvPr/>
        </p:nvSpPr>
        <p:spPr bwMode="auto">
          <a:xfrm rot="2118">
            <a:off x="693127" y="1917700"/>
            <a:ext cx="2425211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Curriculum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should encourage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personal development</a:t>
            </a:r>
          </a:p>
        </p:txBody>
      </p:sp>
      <p:cxnSp>
        <p:nvCxnSpPr>
          <p:cNvPr id="1179665" name="AutoShape 17"/>
          <p:cNvCxnSpPr>
            <a:cxnSpLocks noChangeShapeType="1"/>
            <a:stCxn id="1179651" idx="1"/>
          </p:cNvCxnSpPr>
          <p:nvPr/>
        </p:nvCxnSpPr>
        <p:spPr bwMode="auto">
          <a:xfrm rot="5400000" flipH="1">
            <a:off x="2867208" y="2244665"/>
            <a:ext cx="109537" cy="474785"/>
          </a:xfrm>
          <a:prstGeom prst="curvedConnector4">
            <a:avLst>
              <a:gd name="adj1" fmla="val 368116"/>
              <a:gd name="adj2" fmla="val 73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79666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Text Box 2"/>
          <p:cNvSpPr txBox="1">
            <a:spLocks noChangeArrowheads="1"/>
          </p:cNvSpPr>
          <p:nvPr/>
        </p:nvSpPr>
        <p:spPr bwMode="auto">
          <a:xfrm>
            <a:off x="1981200" y="715963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BASIC STANDARD</a:t>
            </a:r>
          </a:p>
        </p:txBody>
      </p:sp>
      <p:sp>
        <p:nvSpPr>
          <p:cNvPr id="1181699" name="Oval 3"/>
          <p:cNvSpPr>
            <a:spLocks noChangeArrowheads="1"/>
          </p:cNvSpPr>
          <p:nvPr/>
        </p:nvSpPr>
        <p:spPr bwMode="auto">
          <a:xfrm>
            <a:off x="3043604" y="2362200"/>
            <a:ext cx="2819400" cy="2667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ASSESSMENT</a:t>
            </a:r>
          </a:p>
          <a:p>
            <a:r>
              <a:rPr lang="en-US" sz="2400" b="1">
                <a:latin typeface="Times New Roman" pitchFamily="18" charset="0"/>
              </a:rPr>
              <a:t>OF</a:t>
            </a:r>
          </a:p>
          <a:p>
            <a:r>
              <a:rPr lang="en-US" sz="2400" b="1">
                <a:latin typeface="Times New Roman" pitchFamily="18" charset="0"/>
              </a:rPr>
              <a:t>STUDENTS</a:t>
            </a:r>
          </a:p>
        </p:txBody>
      </p:sp>
      <p:sp>
        <p:nvSpPr>
          <p:cNvPr id="1181700" name="Text Box 4"/>
          <p:cNvSpPr txBox="1">
            <a:spLocks noChangeArrowheads="1"/>
          </p:cNvSpPr>
          <p:nvPr/>
        </p:nvSpPr>
        <p:spPr bwMode="auto">
          <a:xfrm>
            <a:off x="829408" y="4800601"/>
            <a:ext cx="252339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Balance bet summative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&amp; formative assessment</a:t>
            </a:r>
          </a:p>
        </p:txBody>
      </p:sp>
      <p:sp>
        <p:nvSpPr>
          <p:cNvPr id="1181701" name="Text Box 5"/>
          <p:cNvSpPr txBox="1">
            <a:spLocks noChangeArrowheads="1"/>
          </p:cNvSpPr>
          <p:nvPr/>
        </p:nvSpPr>
        <p:spPr bwMode="auto">
          <a:xfrm rot="-9348">
            <a:off x="546589" y="1828800"/>
            <a:ext cx="270216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document student</a:t>
            </a:r>
          </a:p>
          <a:p>
            <a:pPr algn="l"/>
            <a:r>
              <a:rPr lang="en-US" sz="1600">
                <a:latin typeface="Century Gothic" pitchFamily="34" charset="0"/>
              </a:rPr>
              <a:t>assessment: frequency,</a:t>
            </a:r>
          </a:p>
          <a:p>
            <a:pPr algn="l"/>
            <a:r>
              <a:rPr lang="en-US" sz="1600">
                <a:latin typeface="Century Gothic" pitchFamily="34" charset="0"/>
              </a:rPr>
              <a:t>methods, pass/fail criteria</a:t>
            </a:r>
          </a:p>
          <a:p>
            <a:pPr algn="l"/>
            <a:r>
              <a:rPr lang="en-US" sz="1600">
                <a:latin typeface="Century Gothic" pitchFamily="34" charset="0"/>
              </a:rPr>
              <a:t>on commencement</a:t>
            </a:r>
          </a:p>
          <a:p>
            <a:pPr algn="l"/>
            <a:r>
              <a:rPr lang="en-US" sz="1600">
                <a:latin typeface="Century Gothic" pitchFamily="34" charset="0"/>
              </a:rPr>
              <a:t>of program</a:t>
            </a:r>
          </a:p>
        </p:txBody>
      </p:sp>
      <p:cxnSp>
        <p:nvCxnSpPr>
          <p:cNvPr id="1181702" name="AutoShape 6"/>
          <p:cNvCxnSpPr>
            <a:cxnSpLocks noChangeShapeType="1"/>
          </p:cNvCxnSpPr>
          <p:nvPr/>
        </p:nvCxnSpPr>
        <p:spPr bwMode="auto">
          <a:xfrm rot="16200000" flipH="1">
            <a:off x="4528223" y="4961977"/>
            <a:ext cx="642937" cy="71071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1703" name="AutoShape 7"/>
          <p:cNvCxnSpPr>
            <a:cxnSpLocks noChangeShapeType="1"/>
            <a:stCxn id="1181699" idx="7"/>
          </p:cNvCxnSpPr>
          <p:nvPr/>
        </p:nvCxnSpPr>
        <p:spPr bwMode="auto">
          <a:xfrm rot="16200000">
            <a:off x="5454346" y="2248084"/>
            <a:ext cx="490537" cy="49969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1704" name="AutoShape 8"/>
          <p:cNvCxnSpPr>
            <a:cxnSpLocks noChangeShapeType="1"/>
            <a:stCxn id="1181699" idx="1"/>
          </p:cNvCxnSpPr>
          <p:nvPr/>
        </p:nvCxnSpPr>
        <p:spPr bwMode="auto">
          <a:xfrm rot="5400000" flipH="1">
            <a:off x="2974915" y="2261272"/>
            <a:ext cx="490537" cy="47332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1705" name="AutoShape 9"/>
          <p:cNvCxnSpPr>
            <a:cxnSpLocks noChangeShapeType="1"/>
            <a:stCxn id="1181699" idx="3"/>
          </p:cNvCxnSpPr>
          <p:nvPr/>
        </p:nvCxnSpPr>
        <p:spPr bwMode="auto">
          <a:xfrm rot="5400000">
            <a:off x="3115591" y="4797486"/>
            <a:ext cx="490538" cy="191966"/>
          </a:xfrm>
          <a:prstGeom prst="curvedConnector3">
            <a:avLst>
              <a:gd name="adj1" fmla="val 922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5562600" y="5270500"/>
            <a:ext cx="269630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Assessment clearly reflect</a:t>
            </a:r>
          </a:p>
          <a:p>
            <a:pPr algn="l"/>
            <a:r>
              <a:rPr lang="en-US" sz="1600">
                <a:latin typeface="Century Gothic" pitchFamily="34" charset="0"/>
              </a:rPr>
              <a:t>program LO &amp; content;</a:t>
            </a:r>
          </a:p>
          <a:p>
            <a:pPr algn="l"/>
            <a:r>
              <a:rPr lang="en-US" sz="1600">
                <a:latin typeface="Century Gothic" pitchFamily="34" charset="0"/>
              </a:rPr>
              <a:t>promote learning</a:t>
            </a:r>
          </a:p>
        </p:txBody>
      </p:sp>
      <p:sp>
        <p:nvSpPr>
          <p:cNvPr id="1181707" name="Text Box 11"/>
          <p:cNvSpPr txBox="1">
            <a:spLocks noChangeArrowheads="1"/>
          </p:cNvSpPr>
          <p:nvPr/>
        </p:nvSpPr>
        <p:spPr bwMode="auto">
          <a:xfrm rot="-9348">
            <a:off x="5969978" y="1978026"/>
            <a:ext cx="217902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ensure validity,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reliability &amp; security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&amp; fairness of exam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Text Box 2"/>
          <p:cNvSpPr txBox="1">
            <a:spLocks noChangeArrowheads="1"/>
          </p:cNvSpPr>
          <p:nvPr/>
        </p:nvSpPr>
        <p:spPr bwMode="auto">
          <a:xfrm>
            <a:off x="2057400" y="792163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QUALITY DEVELOPMENT</a:t>
            </a:r>
          </a:p>
        </p:txBody>
      </p:sp>
      <p:sp>
        <p:nvSpPr>
          <p:cNvPr id="1183747" name="Oval 3"/>
          <p:cNvSpPr>
            <a:spLocks noChangeArrowheads="1"/>
          </p:cNvSpPr>
          <p:nvPr/>
        </p:nvSpPr>
        <p:spPr bwMode="auto">
          <a:xfrm>
            <a:off x="3043604" y="2362200"/>
            <a:ext cx="2819400" cy="2667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ASSESSMENT</a:t>
            </a:r>
          </a:p>
          <a:p>
            <a:r>
              <a:rPr lang="en-US" sz="2400" b="1">
                <a:latin typeface="Times New Roman" pitchFamily="18" charset="0"/>
              </a:rPr>
              <a:t>OF</a:t>
            </a:r>
          </a:p>
          <a:p>
            <a:r>
              <a:rPr lang="en-US" sz="2400" b="1">
                <a:latin typeface="Times New Roman" pitchFamily="18" charset="0"/>
              </a:rPr>
              <a:t>STUDENTS</a:t>
            </a:r>
          </a:p>
        </p:txBody>
      </p:sp>
      <p:sp>
        <p:nvSpPr>
          <p:cNvPr id="1183748" name="Text Box 4"/>
          <p:cNvSpPr txBox="1">
            <a:spLocks noChangeArrowheads="1"/>
          </p:cNvSpPr>
          <p:nvPr/>
        </p:nvSpPr>
        <p:spPr bwMode="auto">
          <a:xfrm>
            <a:off x="745881" y="3898900"/>
            <a:ext cx="2073519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Should encourage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participation by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external examiners</a:t>
            </a:r>
          </a:p>
        </p:txBody>
      </p:sp>
      <p:sp>
        <p:nvSpPr>
          <p:cNvPr id="1183749" name="Text Box 5"/>
          <p:cNvSpPr txBox="1">
            <a:spLocks noChangeArrowheads="1"/>
          </p:cNvSpPr>
          <p:nvPr/>
        </p:nvSpPr>
        <p:spPr bwMode="auto">
          <a:xfrm rot="-9348">
            <a:off x="860182" y="1809750"/>
            <a:ext cx="22640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Should evaluate &amp;</a:t>
            </a:r>
          </a:p>
          <a:p>
            <a:pPr algn="l"/>
            <a:r>
              <a:rPr lang="en-US" sz="1600">
                <a:latin typeface="Century Gothic" pitchFamily="34" charset="0"/>
              </a:rPr>
              <a:t>document reliability </a:t>
            </a:r>
          </a:p>
          <a:p>
            <a:pPr algn="l"/>
            <a:r>
              <a:rPr lang="en-US" sz="1600">
                <a:latin typeface="Century Gothic" pitchFamily="34" charset="0"/>
              </a:rPr>
              <a:t>&amp; validity of all</a:t>
            </a:r>
          </a:p>
          <a:p>
            <a:pPr algn="l"/>
            <a:r>
              <a:rPr lang="en-US" sz="1600">
                <a:latin typeface="Century Gothic" pitchFamily="34" charset="0"/>
              </a:rPr>
              <a:t>assessment methods;</a:t>
            </a:r>
          </a:p>
          <a:p>
            <a:pPr algn="l"/>
            <a:r>
              <a:rPr lang="en-US" sz="1600">
                <a:latin typeface="Century Gothic" pitchFamily="34" charset="0"/>
              </a:rPr>
              <a:t>review methods</a:t>
            </a:r>
          </a:p>
        </p:txBody>
      </p:sp>
      <p:cxnSp>
        <p:nvCxnSpPr>
          <p:cNvPr id="1183750" name="AutoShape 6"/>
          <p:cNvCxnSpPr>
            <a:cxnSpLocks noChangeShapeType="1"/>
          </p:cNvCxnSpPr>
          <p:nvPr/>
        </p:nvCxnSpPr>
        <p:spPr bwMode="auto">
          <a:xfrm flipV="1">
            <a:off x="5064369" y="4343400"/>
            <a:ext cx="773723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3751" name="AutoShape 7"/>
          <p:cNvCxnSpPr>
            <a:cxnSpLocks noChangeShapeType="1"/>
            <a:stCxn id="1183747" idx="7"/>
          </p:cNvCxnSpPr>
          <p:nvPr/>
        </p:nvCxnSpPr>
        <p:spPr bwMode="auto">
          <a:xfrm rot="16200000">
            <a:off x="5454346" y="2248084"/>
            <a:ext cx="490537" cy="49969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3752" name="AutoShape 8"/>
          <p:cNvCxnSpPr>
            <a:cxnSpLocks noChangeShapeType="1"/>
            <a:stCxn id="1183747" idx="1"/>
          </p:cNvCxnSpPr>
          <p:nvPr/>
        </p:nvCxnSpPr>
        <p:spPr bwMode="auto">
          <a:xfrm rot="5400000" flipH="1">
            <a:off x="2974915" y="2261272"/>
            <a:ext cx="490537" cy="47332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3753" name="AutoShape 9"/>
          <p:cNvCxnSpPr>
            <a:cxnSpLocks noChangeShapeType="1"/>
          </p:cNvCxnSpPr>
          <p:nvPr/>
        </p:nvCxnSpPr>
        <p:spPr bwMode="auto">
          <a:xfrm rot="10800000">
            <a:off x="2461847" y="4267200"/>
            <a:ext cx="713643" cy="349250"/>
          </a:xfrm>
          <a:prstGeom prst="curvedConnector3">
            <a:avLst>
              <a:gd name="adj1" fmla="val 49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83754" name="Text Box 10"/>
          <p:cNvSpPr txBox="1">
            <a:spLocks noChangeArrowheads="1"/>
          </p:cNvSpPr>
          <p:nvPr/>
        </p:nvSpPr>
        <p:spPr bwMode="auto">
          <a:xfrm>
            <a:off x="6328997" y="3943350"/>
            <a:ext cx="256442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Assessment of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excessive amounts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of factual into should be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reduced to decrease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curriculum overload</a:t>
            </a:r>
          </a:p>
        </p:txBody>
      </p:sp>
      <p:sp>
        <p:nvSpPr>
          <p:cNvPr id="1183755" name="Text Box 11"/>
          <p:cNvSpPr txBox="1">
            <a:spLocks noChangeArrowheads="1"/>
          </p:cNvSpPr>
          <p:nvPr/>
        </p:nvSpPr>
        <p:spPr bwMode="auto">
          <a:xfrm rot="-9348">
            <a:off x="5969977" y="1841500"/>
            <a:ext cx="26816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Program management</a:t>
            </a:r>
          </a:p>
          <a:p>
            <a:pPr algn="l"/>
            <a:r>
              <a:rPr lang="en-US" sz="1600">
                <a:latin typeface="Century Gothic" pitchFamily="34" charset="0"/>
              </a:rPr>
              <a:t>team should review/ new</a:t>
            </a:r>
          </a:p>
          <a:p>
            <a:pPr algn="l"/>
            <a:r>
              <a:rPr lang="en-US" sz="1600">
                <a:latin typeface="Century Gothic" pitchFamily="34" charset="0"/>
              </a:rPr>
              <a:t>assessment methods</a:t>
            </a:r>
          </a:p>
        </p:txBody>
      </p:sp>
      <p:cxnSp>
        <p:nvCxnSpPr>
          <p:cNvPr id="1183756" name="AutoShape 12"/>
          <p:cNvCxnSpPr>
            <a:cxnSpLocks noChangeShapeType="1"/>
          </p:cNvCxnSpPr>
          <p:nvPr/>
        </p:nvCxnSpPr>
        <p:spPr bwMode="auto">
          <a:xfrm rot="5400000">
            <a:off x="3591292" y="5074262"/>
            <a:ext cx="523875" cy="452803"/>
          </a:xfrm>
          <a:prstGeom prst="curvedConnector3">
            <a:avLst>
              <a:gd name="adj1" fmla="val 490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83757" name="Text Box 13"/>
          <p:cNvSpPr txBox="1">
            <a:spLocks noChangeArrowheads="1"/>
          </p:cNvSpPr>
          <p:nvPr/>
        </p:nvSpPr>
        <p:spPr bwMode="auto">
          <a:xfrm>
            <a:off x="2879481" y="5499100"/>
            <a:ext cx="2708031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Should review assessment</a:t>
            </a:r>
          </a:p>
          <a:p>
            <a:pPr algn="l"/>
            <a:r>
              <a:rPr lang="en-US" sz="1600">
                <a:latin typeface="Century Gothic" pitchFamily="34" charset="0"/>
              </a:rPr>
              <a:t>system &amp; methods with</a:t>
            </a:r>
          </a:p>
          <a:p>
            <a:pPr algn="l"/>
            <a:r>
              <a:rPr lang="en-US" sz="1600">
                <a:latin typeface="Century Gothic" pitchFamily="34" charset="0"/>
              </a:rPr>
              <a:t>feedback from students</a:t>
            </a:r>
          </a:p>
        </p:txBody>
      </p:sp>
      <p:sp>
        <p:nvSpPr>
          <p:cNvPr id="1183758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10712" y="1219200"/>
            <a:ext cx="7417777" cy="4191000"/>
          </a:xfrm>
          <a:noFill/>
          <a:ln/>
        </p:spPr>
        <p:txBody>
          <a:bodyPr/>
          <a:lstStyle/>
          <a:p>
            <a:endParaRPr lang="en-US" sz="2100"/>
          </a:p>
          <a:p>
            <a:r>
              <a:rPr lang="en-US" sz="2100" b="0"/>
              <a:t>	</a:t>
            </a:r>
          </a:p>
          <a:p>
            <a:endParaRPr lang="en-US" sz="4300" b="0"/>
          </a:p>
          <a:p>
            <a:pPr algn="ctr"/>
            <a:r>
              <a:rPr lang="en-US" sz="4300" b="0">
                <a:solidFill>
                  <a:schemeClr val="tx1"/>
                </a:solidFill>
              </a:rPr>
              <a:t>ASSESSMENT</a:t>
            </a:r>
            <a:endParaRPr lang="en-US" sz="470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170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700"/>
              <a:t>	</a:t>
            </a:r>
          </a:p>
          <a:p>
            <a:pPr>
              <a:buClr>
                <a:schemeClr val="tx1"/>
              </a:buClr>
            </a:pPr>
            <a:endParaRPr lang="en-US" sz="1700"/>
          </a:p>
        </p:txBody>
      </p:sp>
      <p:sp>
        <p:nvSpPr>
          <p:cNvPr id="1185795" name="Rectangle 3"/>
          <p:cNvSpPr>
            <a:spLocks noChangeArrowheads="1"/>
          </p:cNvSpPr>
          <p:nvPr/>
        </p:nvSpPr>
        <p:spPr bwMode="auto">
          <a:xfrm>
            <a:off x="710712" y="1219200"/>
            <a:ext cx="7417777" cy="426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10712" y="1219200"/>
            <a:ext cx="7417777" cy="4267200"/>
          </a:xfrm>
          <a:noFill/>
          <a:ln/>
        </p:spPr>
        <p:txBody>
          <a:bodyPr/>
          <a:lstStyle/>
          <a:p>
            <a:pPr marL="457200" indent="-457200"/>
            <a:endParaRPr lang="en-US" sz="2100"/>
          </a:p>
          <a:p>
            <a:pPr marL="457200" indent="-457200"/>
            <a:r>
              <a:rPr lang="en-US" sz="2100">
                <a:solidFill>
                  <a:schemeClr val="tx1"/>
                </a:solidFill>
                <a:effectLst/>
              </a:rPr>
              <a:t>1.	Articulating Student Learning Outcomes</a:t>
            </a:r>
          </a:p>
          <a:p>
            <a:pPr marL="457200" indent="-457200"/>
            <a:r>
              <a:rPr lang="en-US" sz="2100">
                <a:solidFill>
                  <a:schemeClr val="tx1"/>
                </a:solidFill>
                <a:effectLst/>
              </a:rPr>
              <a:t>2.	Connecting the Outcomes to the Curriculum</a:t>
            </a:r>
          </a:p>
          <a:p>
            <a:pPr marL="457200" indent="-457200"/>
            <a:r>
              <a:rPr lang="en-US" sz="2100">
                <a:solidFill>
                  <a:schemeClr val="tx1"/>
                </a:solidFill>
                <a:effectLst/>
              </a:rPr>
              <a:t>3.	Connecting Outcomes with Assessment Methods</a:t>
            </a:r>
          </a:p>
          <a:p>
            <a:pPr marL="457200" indent="-457200">
              <a:buFontTx/>
              <a:buAutoNum type="arabicPeriod" startAt="4"/>
            </a:pPr>
            <a:r>
              <a:rPr lang="en-US" sz="2100">
                <a:solidFill>
                  <a:schemeClr val="tx1"/>
                </a:solidFill>
                <a:effectLst/>
              </a:rPr>
              <a:t>Articulating your Expected Results with Respect to the</a:t>
            </a:r>
          </a:p>
          <a:p>
            <a:pPr marL="457200" indent="-457200">
              <a:buFontTx/>
              <a:buNone/>
            </a:pPr>
            <a:r>
              <a:rPr lang="en-US" sz="2100">
                <a:solidFill>
                  <a:schemeClr val="tx1"/>
                </a:solidFill>
                <a:effectLst/>
              </a:rPr>
              <a:t>	Outcomes</a:t>
            </a:r>
          </a:p>
          <a:p>
            <a:pPr marL="457200" indent="-457200"/>
            <a:r>
              <a:rPr lang="en-US" sz="2100">
                <a:solidFill>
                  <a:schemeClr val="tx1"/>
                </a:solidFill>
                <a:effectLst/>
              </a:rPr>
              <a:t>5.	Articulating the Assessment Plan for Gathering the Data</a:t>
            </a:r>
          </a:p>
          <a:p>
            <a:pPr marL="457200" indent="-457200"/>
            <a:r>
              <a:rPr lang="en-US" sz="2100">
                <a:solidFill>
                  <a:schemeClr val="tx1"/>
                </a:solidFill>
                <a:effectLst/>
              </a:rPr>
              <a:t>6.	Collecting &amp; Analyzing the Data</a:t>
            </a:r>
          </a:p>
          <a:p>
            <a:pPr marL="457200" indent="-457200"/>
            <a:r>
              <a:rPr lang="en-US" sz="2100">
                <a:solidFill>
                  <a:schemeClr val="tx1"/>
                </a:solidFill>
                <a:effectLst/>
              </a:rPr>
              <a:t>7.	Comparing Actual Results with Expected Results</a:t>
            </a:r>
          </a:p>
          <a:p>
            <a:pPr marL="457200" indent="-457200"/>
            <a:r>
              <a:rPr lang="en-US" sz="2100">
                <a:solidFill>
                  <a:schemeClr val="tx1"/>
                </a:solidFill>
                <a:effectLst/>
              </a:rPr>
              <a:t>8.	Using Results for Improvement</a:t>
            </a:r>
            <a:endParaRPr lang="en-US" sz="1700">
              <a:solidFill>
                <a:schemeClr val="tx1"/>
              </a:solidFill>
              <a:effectLst/>
            </a:endParaRPr>
          </a:p>
        </p:txBody>
      </p:sp>
      <p:sp>
        <p:nvSpPr>
          <p:cNvPr id="1189891" name="Rectangle 3"/>
          <p:cNvSpPr>
            <a:spLocks noChangeArrowheads="1"/>
          </p:cNvSpPr>
          <p:nvPr/>
        </p:nvSpPr>
        <p:spPr bwMode="auto">
          <a:xfrm>
            <a:off x="685800" y="1219200"/>
            <a:ext cx="7416312" cy="434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892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47507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Century Gothic" pitchFamily="34" charset="0"/>
              </a:rPr>
              <a:t>Self Study : Student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10712" y="1219200"/>
            <a:ext cx="7417777" cy="4267200"/>
          </a:xfrm>
          <a:noFill/>
          <a:ln/>
        </p:spPr>
        <p:txBody>
          <a:bodyPr/>
          <a:lstStyle/>
          <a:p>
            <a:pPr marL="457200" indent="-457200"/>
            <a:endParaRPr lang="en-US" sz="2100"/>
          </a:p>
          <a:p>
            <a:pPr marL="457200" indent="-457200" eaLnBrk="0" hangingPunct="0">
              <a:spcBef>
                <a:spcPct val="0"/>
              </a:spcBef>
            </a:pPr>
            <a:endParaRPr lang="en-US" sz="2600" b="0"/>
          </a:p>
          <a:p>
            <a:pPr marL="457200" indent="-457200" eaLnBrk="0" hangingPunct="0">
              <a:spcBef>
                <a:spcPct val="0"/>
              </a:spcBef>
            </a:pPr>
            <a:endParaRPr lang="en-US" sz="3000" b="0"/>
          </a:p>
          <a:p>
            <a:pPr marL="457200" indent="-457200" eaLnBrk="0" hangingPunct="0">
              <a:spcBef>
                <a:spcPct val="0"/>
              </a:spcBef>
            </a:pPr>
            <a:endParaRPr lang="en-US" sz="3000" b="0"/>
          </a:p>
          <a:p>
            <a:pPr marL="457200" indent="-457200" eaLnBrk="0" hangingPunct="0">
              <a:spcBef>
                <a:spcPct val="0"/>
              </a:spcBef>
            </a:pPr>
            <a:endParaRPr lang="en-US" sz="3000" b="0"/>
          </a:p>
          <a:p>
            <a:pPr marL="457200" indent="-457200" algn="ctr" eaLnBrk="0" hangingPunct="0">
              <a:spcBef>
                <a:spcPct val="0"/>
              </a:spcBef>
            </a:pPr>
            <a:r>
              <a:rPr lang="en-US" sz="3000" b="0">
                <a:solidFill>
                  <a:schemeClr val="tx1"/>
                </a:solidFill>
              </a:rPr>
              <a:t>STUDENT SELECTION</a:t>
            </a:r>
          </a:p>
          <a:p>
            <a:pPr marL="457200" indent="-457200" algn="ctr" eaLnBrk="0" hangingPunct="0">
              <a:spcBef>
                <a:spcPct val="0"/>
              </a:spcBef>
            </a:pPr>
            <a:r>
              <a:rPr lang="en-US" sz="3000" b="0">
                <a:solidFill>
                  <a:schemeClr val="tx1"/>
                </a:solidFill>
              </a:rPr>
              <a:t>&amp; SUPPORT</a:t>
            </a:r>
          </a:p>
        </p:txBody>
      </p:sp>
      <p:sp>
        <p:nvSpPr>
          <p:cNvPr id="1191939" name="Rectangle 3"/>
          <p:cNvSpPr>
            <a:spLocks noChangeArrowheads="1"/>
          </p:cNvSpPr>
          <p:nvPr/>
        </p:nvSpPr>
        <p:spPr bwMode="auto">
          <a:xfrm>
            <a:off x="685800" y="1219200"/>
            <a:ext cx="7416312" cy="434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BASIC STANDARD</a:t>
            </a:r>
          </a:p>
        </p:txBody>
      </p:sp>
      <p:sp>
        <p:nvSpPr>
          <p:cNvPr id="1193987" name="Oval 3"/>
          <p:cNvSpPr>
            <a:spLocks noChangeArrowheads="1"/>
          </p:cNvSpPr>
          <p:nvPr/>
        </p:nvSpPr>
        <p:spPr bwMode="auto">
          <a:xfrm>
            <a:off x="2919046" y="1646238"/>
            <a:ext cx="2819400" cy="289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STUDENT</a:t>
            </a:r>
          </a:p>
          <a:p>
            <a:r>
              <a:rPr lang="en-US" sz="2400" b="1">
                <a:latin typeface="Century Gothic" pitchFamily="34" charset="0"/>
              </a:rPr>
              <a:t>SELECTION</a:t>
            </a:r>
          </a:p>
          <a:p>
            <a:r>
              <a:rPr lang="en-US" sz="2400" b="1">
                <a:latin typeface="Century Gothic" pitchFamily="34" charset="0"/>
              </a:rPr>
              <a:t>&amp; </a:t>
            </a:r>
          </a:p>
          <a:p>
            <a:r>
              <a:rPr lang="en-US" sz="2400" b="1">
                <a:latin typeface="Century Gothic" pitchFamily="34" charset="0"/>
              </a:rPr>
              <a:t>SUPPORT</a:t>
            </a:r>
          </a:p>
          <a:p>
            <a:r>
              <a:rPr lang="en-US" sz="2400" b="1">
                <a:latin typeface="Century Gothic" pitchFamily="34" charset="0"/>
              </a:rPr>
              <a:t>SERVICES</a:t>
            </a:r>
          </a:p>
        </p:txBody>
      </p:sp>
      <p:cxnSp>
        <p:nvCxnSpPr>
          <p:cNvPr id="1193988" name="AutoShape 4"/>
          <p:cNvCxnSpPr>
            <a:cxnSpLocks noChangeShapeType="1"/>
          </p:cNvCxnSpPr>
          <p:nvPr/>
        </p:nvCxnSpPr>
        <p:spPr bwMode="auto">
          <a:xfrm rot="16200000">
            <a:off x="4788388" y="1729643"/>
            <a:ext cx="622300" cy="211015"/>
          </a:xfrm>
          <a:prstGeom prst="curvedConnector3">
            <a:avLst>
              <a:gd name="adj1" fmla="val 103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3989" name="AutoShape 5"/>
          <p:cNvCxnSpPr>
            <a:cxnSpLocks noChangeShapeType="1"/>
          </p:cNvCxnSpPr>
          <p:nvPr/>
        </p:nvCxnSpPr>
        <p:spPr bwMode="auto">
          <a:xfrm flipV="1">
            <a:off x="5275385" y="2514600"/>
            <a:ext cx="422031" cy="1984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3990" name="AutoShape 6"/>
          <p:cNvCxnSpPr>
            <a:cxnSpLocks noChangeShapeType="1"/>
          </p:cNvCxnSpPr>
          <p:nvPr/>
        </p:nvCxnSpPr>
        <p:spPr bwMode="auto">
          <a:xfrm rot="16200000" flipH="1">
            <a:off x="4765431" y="4254623"/>
            <a:ext cx="457200" cy="4220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3991" name="AutoShape 7"/>
          <p:cNvCxnSpPr>
            <a:cxnSpLocks noChangeShapeType="1"/>
          </p:cNvCxnSpPr>
          <p:nvPr/>
        </p:nvCxnSpPr>
        <p:spPr bwMode="auto">
          <a:xfrm rot="16200000" flipH="1">
            <a:off x="3821723" y="4834915"/>
            <a:ext cx="762000" cy="17584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3992" name="AutoShape 8"/>
          <p:cNvCxnSpPr>
            <a:cxnSpLocks noChangeShapeType="1"/>
          </p:cNvCxnSpPr>
          <p:nvPr/>
        </p:nvCxnSpPr>
        <p:spPr bwMode="auto">
          <a:xfrm rot="10800000">
            <a:off x="2532185" y="3657600"/>
            <a:ext cx="422031" cy="2746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3993" name="AutoShape 9"/>
          <p:cNvCxnSpPr>
            <a:cxnSpLocks noChangeShapeType="1"/>
          </p:cNvCxnSpPr>
          <p:nvPr/>
        </p:nvCxnSpPr>
        <p:spPr bwMode="auto">
          <a:xfrm rot="5400000">
            <a:off x="3153508" y="4431323"/>
            <a:ext cx="304800" cy="281354"/>
          </a:xfrm>
          <a:prstGeom prst="curvedConnector3">
            <a:avLst>
              <a:gd name="adj1" fmla="val 994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3994" name="AutoShape 10"/>
          <p:cNvCxnSpPr>
            <a:cxnSpLocks noChangeShapeType="1"/>
          </p:cNvCxnSpPr>
          <p:nvPr/>
        </p:nvCxnSpPr>
        <p:spPr bwMode="auto">
          <a:xfrm>
            <a:off x="5205046" y="3627438"/>
            <a:ext cx="562708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93995" name="Text Box 11"/>
          <p:cNvSpPr txBox="1">
            <a:spLocks noChangeArrowheads="1"/>
          </p:cNvSpPr>
          <p:nvPr/>
        </p:nvSpPr>
        <p:spPr bwMode="auto">
          <a:xfrm rot="-8653">
            <a:off x="5562601" y="1171576"/>
            <a:ext cx="240762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have policy on</a:t>
            </a:r>
          </a:p>
          <a:p>
            <a:pPr algn="l"/>
            <a:r>
              <a:rPr lang="en-US" sz="1600">
                <a:latin typeface="Century Gothic" pitchFamily="34" charset="0"/>
              </a:rPr>
              <a:t>student representation</a:t>
            </a:r>
          </a:p>
        </p:txBody>
      </p:sp>
      <p:sp>
        <p:nvSpPr>
          <p:cNvPr id="1193996" name="Text Box 12"/>
          <p:cNvSpPr txBox="1">
            <a:spLocks noChangeArrowheads="1"/>
          </p:cNvSpPr>
          <p:nvPr/>
        </p:nvSpPr>
        <p:spPr bwMode="auto">
          <a:xfrm rot="4452">
            <a:off x="6122377" y="2057400"/>
            <a:ext cx="256442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have student support services incl counseling</a:t>
            </a:r>
          </a:p>
        </p:txBody>
      </p:sp>
      <p:sp>
        <p:nvSpPr>
          <p:cNvPr id="1193997" name="Text Box 13"/>
          <p:cNvSpPr txBox="1">
            <a:spLocks noChangeArrowheads="1"/>
          </p:cNvSpPr>
          <p:nvPr/>
        </p:nvSpPr>
        <p:spPr bwMode="auto">
          <a:xfrm rot="-2855">
            <a:off x="5493728" y="4648201"/>
            <a:ext cx="2609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state size of student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intake/session</a:t>
            </a:r>
          </a:p>
        </p:txBody>
      </p:sp>
      <p:sp>
        <p:nvSpPr>
          <p:cNvPr id="1193998" name="Text Box 14"/>
          <p:cNvSpPr txBox="1">
            <a:spLocks noChangeArrowheads="1"/>
          </p:cNvSpPr>
          <p:nvPr/>
        </p:nvSpPr>
        <p:spPr bwMode="auto">
          <a:xfrm>
            <a:off x="2971800" y="5303839"/>
            <a:ext cx="2984989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entury Gothic" pitchFamily="34" charset="0"/>
              </a:rPr>
              <a:t>Degree granting HEI is</a:t>
            </a:r>
          </a:p>
          <a:p>
            <a:r>
              <a:rPr lang="en-US" sz="1600">
                <a:latin typeface="Century Gothic" pitchFamily="34" charset="0"/>
              </a:rPr>
              <a:t>responsible for selecting &amp;</a:t>
            </a:r>
          </a:p>
          <a:p>
            <a:r>
              <a:rPr lang="en-US" sz="1600">
                <a:latin typeface="Century Gothic" pitchFamily="34" charset="0"/>
              </a:rPr>
              <a:t>assigning students to branch</a:t>
            </a:r>
          </a:p>
          <a:p>
            <a:r>
              <a:rPr lang="en-US" sz="1600">
                <a:latin typeface="Century Gothic" pitchFamily="34" charset="0"/>
              </a:rPr>
              <a:t>campuses</a:t>
            </a:r>
          </a:p>
        </p:txBody>
      </p:sp>
      <p:sp>
        <p:nvSpPr>
          <p:cNvPr id="1193999" name="Text Box 15"/>
          <p:cNvSpPr txBox="1">
            <a:spLocks noChangeArrowheads="1"/>
          </p:cNvSpPr>
          <p:nvPr/>
        </p:nvSpPr>
        <p:spPr bwMode="auto">
          <a:xfrm rot="-32858">
            <a:off x="1521872" y="4446301"/>
            <a:ext cx="2452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have clear</a:t>
            </a:r>
          </a:p>
          <a:p>
            <a:pPr algn="l"/>
            <a:r>
              <a:rPr lang="en-US" sz="1600">
                <a:latin typeface="Century Gothic" pitchFamily="34" charset="0"/>
              </a:rPr>
              <a:t>mechanism for appeal</a:t>
            </a:r>
          </a:p>
        </p:txBody>
      </p:sp>
      <p:sp>
        <p:nvSpPr>
          <p:cNvPr id="1194000" name="Text Box 16"/>
          <p:cNvSpPr txBox="1">
            <a:spLocks noChangeArrowheads="1"/>
          </p:cNvSpPr>
          <p:nvPr/>
        </p:nvSpPr>
        <p:spPr bwMode="auto">
          <a:xfrm rot="-21611349">
            <a:off x="228600" y="3381376"/>
            <a:ext cx="259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If interviews conducted,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must be objective &amp; fair</a:t>
            </a:r>
          </a:p>
        </p:txBody>
      </p:sp>
      <p:sp>
        <p:nvSpPr>
          <p:cNvPr id="1194001" name="Text Box 17"/>
          <p:cNvSpPr txBox="1">
            <a:spLocks noChangeArrowheads="1"/>
          </p:cNvSpPr>
          <p:nvPr/>
        </p:nvSpPr>
        <p:spPr bwMode="auto">
          <a:xfrm rot="-21619726">
            <a:off x="194897" y="2362200"/>
            <a:ext cx="254830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Pre-requisite knowledge</a:t>
            </a:r>
          </a:p>
          <a:p>
            <a:pPr algn="l"/>
            <a:r>
              <a:rPr lang="en-US" sz="1600">
                <a:latin typeface="Century Gothic" pitchFamily="34" charset="0"/>
              </a:rPr>
              <a:t>&amp; skills must be clearly</a:t>
            </a:r>
          </a:p>
          <a:p>
            <a:pPr algn="l"/>
            <a:r>
              <a:rPr lang="en-US" sz="1600">
                <a:latin typeface="Century Gothic" pitchFamily="34" charset="0"/>
              </a:rPr>
              <a:t>stated</a:t>
            </a:r>
          </a:p>
        </p:txBody>
      </p:sp>
      <p:sp>
        <p:nvSpPr>
          <p:cNvPr id="1194002" name="Text Box 18"/>
          <p:cNvSpPr txBox="1">
            <a:spLocks noChangeArrowheads="1"/>
          </p:cNvSpPr>
          <p:nvPr/>
        </p:nvSpPr>
        <p:spPr bwMode="auto">
          <a:xfrm rot="14977">
            <a:off x="457200" y="1231900"/>
            <a:ext cx="241202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have a published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admission policy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distributed to students</a:t>
            </a:r>
          </a:p>
        </p:txBody>
      </p:sp>
      <p:sp>
        <p:nvSpPr>
          <p:cNvPr id="1194003" name="Text Box 19"/>
          <p:cNvSpPr txBox="1">
            <a:spLocks noChangeArrowheads="1"/>
          </p:cNvSpPr>
          <p:nvPr/>
        </p:nvSpPr>
        <p:spPr bwMode="auto">
          <a:xfrm rot="12724">
            <a:off x="6244005" y="3352801"/>
            <a:ext cx="256295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provide criteria &amp;</a:t>
            </a:r>
          </a:p>
          <a:p>
            <a:pPr algn="l"/>
            <a:r>
              <a:rPr lang="en-US" sz="1600">
                <a:latin typeface="Century Gothic" pitchFamily="34" charset="0"/>
              </a:rPr>
              <a:t>mechanisms for students who wish to transfer</a:t>
            </a:r>
          </a:p>
        </p:txBody>
      </p:sp>
      <p:cxnSp>
        <p:nvCxnSpPr>
          <p:cNvPr id="1194004" name="AutoShape 20"/>
          <p:cNvCxnSpPr>
            <a:cxnSpLocks noChangeShapeType="1"/>
          </p:cNvCxnSpPr>
          <p:nvPr/>
        </p:nvCxnSpPr>
        <p:spPr bwMode="auto">
          <a:xfrm rot="5400000" flipH="1">
            <a:off x="2521377" y="2255777"/>
            <a:ext cx="109538" cy="474785"/>
          </a:xfrm>
          <a:prstGeom prst="curvedConnector4">
            <a:avLst>
              <a:gd name="adj1" fmla="val 368116"/>
              <a:gd name="adj2" fmla="val 73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4005" name="AutoShape 21"/>
          <p:cNvCxnSpPr>
            <a:cxnSpLocks noChangeShapeType="1"/>
            <a:stCxn id="1193987" idx="1"/>
          </p:cNvCxnSpPr>
          <p:nvPr/>
        </p:nvCxnSpPr>
        <p:spPr bwMode="auto">
          <a:xfrm rot="5400000" flipH="1">
            <a:off x="2792169" y="1520459"/>
            <a:ext cx="536575" cy="54365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QUALITY DEVELOPMENT</a:t>
            </a:r>
          </a:p>
        </p:txBody>
      </p:sp>
      <p:sp>
        <p:nvSpPr>
          <p:cNvPr id="1196035" name="Oval 3"/>
          <p:cNvSpPr>
            <a:spLocks noChangeArrowheads="1"/>
          </p:cNvSpPr>
          <p:nvPr/>
        </p:nvSpPr>
        <p:spPr bwMode="auto">
          <a:xfrm>
            <a:off x="2919046" y="1646238"/>
            <a:ext cx="2819400" cy="289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STUDENT</a:t>
            </a:r>
          </a:p>
          <a:p>
            <a:r>
              <a:rPr lang="en-US" sz="2400" b="1">
                <a:latin typeface="Century Gothic" pitchFamily="34" charset="0"/>
              </a:rPr>
              <a:t>SELECTION</a:t>
            </a:r>
          </a:p>
          <a:p>
            <a:r>
              <a:rPr lang="en-US" sz="2400" b="1">
                <a:latin typeface="Century Gothic" pitchFamily="34" charset="0"/>
              </a:rPr>
              <a:t>&amp; </a:t>
            </a:r>
          </a:p>
          <a:p>
            <a:r>
              <a:rPr lang="en-US" sz="2400" b="1">
                <a:latin typeface="Century Gothic" pitchFamily="34" charset="0"/>
              </a:rPr>
              <a:t>SUPPORT</a:t>
            </a:r>
          </a:p>
          <a:p>
            <a:r>
              <a:rPr lang="en-US" sz="2400" b="1">
                <a:latin typeface="Century Gothic" pitchFamily="34" charset="0"/>
              </a:rPr>
              <a:t>SERVICES</a:t>
            </a:r>
          </a:p>
        </p:txBody>
      </p:sp>
      <p:cxnSp>
        <p:nvCxnSpPr>
          <p:cNvPr id="1196036" name="AutoShape 4"/>
          <p:cNvCxnSpPr>
            <a:cxnSpLocks noChangeShapeType="1"/>
          </p:cNvCxnSpPr>
          <p:nvPr/>
        </p:nvCxnSpPr>
        <p:spPr bwMode="auto">
          <a:xfrm rot="16200000">
            <a:off x="4788388" y="1729643"/>
            <a:ext cx="622300" cy="211015"/>
          </a:xfrm>
          <a:prstGeom prst="curvedConnector3">
            <a:avLst>
              <a:gd name="adj1" fmla="val 98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6037" name="AutoShape 5"/>
          <p:cNvCxnSpPr>
            <a:cxnSpLocks noChangeShapeType="1"/>
            <a:stCxn id="1196035" idx="6"/>
          </p:cNvCxnSpPr>
          <p:nvPr/>
        </p:nvCxnSpPr>
        <p:spPr bwMode="auto">
          <a:xfrm flipV="1">
            <a:off x="5747239" y="3001964"/>
            <a:ext cx="391258" cy="92075"/>
          </a:xfrm>
          <a:prstGeom prst="curvedConnector3">
            <a:avLst>
              <a:gd name="adj1" fmla="val 4869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6038" name="AutoShape 6"/>
          <p:cNvCxnSpPr>
            <a:cxnSpLocks noChangeShapeType="1"/>
          </p:cNvCxnSpPr>
          <p:nvPr/>
        </p:nvCxnSpPr>
        <p:spPr bwMode="auto">
          <a:xfrm rot="10800000">
            <a:off x="2250831" y="2895600"/>
            <a:ext cx="422031" cy="2746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96039" name="Text Box 7"/>
          <p:cNvSpPr txBox="1">
            <a:spLocks noChangeArrowheads="1"/>
          </p:cNvSpPr>
          <p:nvPr/>
        </p:nvSpPr>
        <p:spPr bwMode="auto">
          <a:xfrm rot="-8653">
            <a:off x="5638800" y="1066801"/>
            <a:ext cx="28062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Should encourage student</a:t>
            </a:r>
          </a:p>
          <a:p>
            <a:pPr algn="l"/>
            <a:r>
              <a:rPr lang="en-US" sz="1600">
                <a:latin typeface="Century Gothic" pitchFamily="34" charset="0"/>
              </a:rPr>
              <a:t>organisations to facilitate</a:t>
            </a:r>
          </a:p>
          <a:p>
            <a:pPr algn="l"/>
            <a:r>
              <a:rPr lang="en-US" sz="1600">
                <a:latin typeface="Century Gothic" pitchFamily="34" charset="0"/>
              </a:rPr>
              <a:t>experience in governance</a:t>
            </a:r>
          </a:p>
          <a:p>
            <a:pPr algn="l"/>
            <a:r>
              <a:rPr lang="en-US" sz="1600">
                <a:latin typeface="Century Gothic" pitchFamily="34" charset="0"/>
              </a:rPr>
              <a:t>&amp; social activities</a:t>
            </a:r>
          </a:p>
        </p:txBody>
      </p:sp>
      <p:sp>
        <p:nvSpPr>
          <p:cNvPr id="1196040" name="Text Box 8"/>
          <p:cNvSpPr txBox="1">
            <a:spLocks noChangeArrowheads="1"/>
          </p:cNvSpPr>
          <p:nvPr/>
        </p:nvSpPr>
        <p:spPr bwMode="auto">
          <a:xfrm rot="4452">
            <a:off x="6172201" y="2603500"/>
            <a:ext cx="256442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Counselling should be based on monitoring of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students progress</a:t>
            </a:r>
          </a:p>
        </p:txBody>
      </p:sp>
      <p:sp>
        <p:nvSpPr>
          <p:cNvPr id="1196041" name="Text Box 9"/>
          <p:cNvSpPr txBox="1">
            <a:spLocks noChangeArrowheads="1"/>
          </p:cNvSpPr>
          <p:nvPr/>
        </p:nvSpPr>
        <p:spPr bwMode="auto">
          <a:xfrm>
            <a:off x="5867400" y="4111626"/>
            <a:ext cx="294542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Size of student intake should</a:t>
            </a:r>
          </a:p>
          <a:p>
            <a:pPr algn="l"/>
            <a:r>
              <a:rPr lang="en-US" sz="1600">
                <a:latin typeface="Century Gothic" pitchFamily="34" charset="0"/>
              </a:rPr>
              <a:t>be reviewed in consultation</a:t>
            </a:r>
          </a:p>
          <a:p>
            <a:pPr algn="l"/>
            <a:r>
              <a:rPr lang="en-US" sz="1600">
                <a:latin typeface="Century Gothic" pitchFamily="34" charset="0"/>
              </a:rPr>
              <a:t>with stakeholders to</a:t>
            </a:r>
          </a:p>
          <a:p>
            <a:pPr algn="l"/>
            <a:r>
              <a:rPr lang="en-US" sz="1600">
                <a:latin typeface="Century Gothic" pitchFamily="34" charset="0"/>
              </a:rPr>
              <a:t>meet needs of society</a:t>
            </a:r>
          </a:p>
        </p:txBody>
      </p:sp>
      <p:sp>
        <p:nvSpPr>
          <p:cNvPr id="1196042" name="Text Box 10"/>
          <p:cNvSpPr txBox="1">
            <a:spLocks noChangeArrowheads="1"/>
          </p:cNvSpPr>
          <p:nvPr/>
        </p:nvSpPr>
        <p:spPr bwMode="auto">
          <a:xfrm rot="-32858">
            <a:off x="772259" y="4127500"/>
            <a:ext cx="242814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Should provide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bridging programs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when necessary</a:t>
            </a:r>
          </a:p>
        </p:txBody>
      </p:sp>
      <p:sp>
        <p:nvSpPr>
          <p:cNvPr id="1196043" name="Text Box 11"/>
          <p:cNvSpPr txBox="1">
            <a:spLocks noChangeArrowheads="1"/>
          </p:cNvSpPr>
          <p:nvPr/>
        </p:nvSpPr>
        <p:spPr bwMode="auto">
          <a:xfrm rot="-21619726">
            <a:off x="762000" y="2438400"/>
            <a:ext cx="174820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Monitor student</a:t>
            </a:r>
          </a:p>
          <a:p>
            <a:pPr algn="l"/>
            <a:r>
              <a:rPr lang="en-US" sz="1600">
                <a:latin typeface="Century Gothic" pitchFamily="34" charset="0"/>
              </a:rPr>
              <a:t>performance to</a:t>
            </a:r>
          </a:p>
          <a:p>
            <a:pPr algn="l"/>
            <a:r>
              <a:rPr lang="en-US" sz="1600">
                <a:latin typeface="Century Gothic" pitchFamily="34" charset="0"/>
              </a:rPr>
              <a:t>improve</a:t>
            </a:r>
          </a:p>
        </p:txBody>
      </p:sp>
      <p:sp>
        <p:nvSpPr>
          <p:cNvPr id="1196044" name="Text Box 12"/>
          <p:cNvSpPr txBox="1">
            <a:spLocks noChangeArrowheads="1"/>
          </p:cNvSpPr>
          <p:nvPr/>
        </p:nvSpPr>
        <p:spPr bwMode="auto">
          <a:xfrm rot="14977">
            <a:off x="1053612" y="1219201"/>
            <a:ext cx="1841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Should review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admission policy</a:t>
            </a:r>
          </a:p>
        </p:txBody>
      </p:sp>
      <p:cxnSp>
        <p:nvCxnSpPr>
          <p:cNvPr id="1196045" name="AutoShape 13"/>
          <p:cNvCxnSpPr>
            <a:cxnSpLocks noChangeShapeType="1"/>
            <a:stCxn id="1196035" idx="1"/>
          </p:cNvCxnSpPr>
          <p:nvPr/>
        </p:nvCxnSpPr>
        <p:spPr bwMode="auto">
          <a:xfrm rot="5400000" flipH="1">
            <a:off x="2792169" y="1520459"/>
            <a:ext cx="536575" cy="54365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6046" name="AutoShape 14"/>
          <p:cNvCxnSpPr>
            <a:cxnSpLocks noChangeShapeType="1"/>
            <a:stCxn id="1196035" idx="3"/>
          </p:cNvCxnSpPr>
          <p:nvPr/>
        </p:nvCxnSpPr>
        <p:spPr bwMode="auto">
          <a:xfrm rot="5400000">
            <a:off x="2838206" y="4077922"/>
            <a:ext cx="444500" cy="54365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6047" name="AutoShape 15"/>
          <p:cNvCxnSpPr>
            <a:cxnSpLocks noChangeShapeType="1"/>
            <a:stCxn id="1196035" idx="5"/>
          </p:cNvCxnSpPr>
          <p:nvPr/>
        </p:nvCxnSpPr>
        <p:spPr bwMode="auto">
          <a:xfrm rot="16200000" flipH="1">
            <a:off x="5349875" y="4102833"/>
            <a:ext cx="520700" cy="57003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6048" name="AutoShape 16"/>
          <p:cNvCxnSpPr>
            <a:cxnSpLocks noChangeShapeType="1"/>
            <a:stCxn id="1196035" idx="0"/>
            <a:endCxn id="1196034" idx="2"/>
          </p:cNvCxnSpPr>
          <p:nvPr/>
        </p:nvCxnSpPr>
        <p:spPr bwMode="auto">
          <a:xfrm rot="5400000" flipH="1">
            <a:off x="3898717" y="1206684"/>
            <a:ext cx="798513" cy="61546"/>
          </a:xfrm>
          <a:prstGeom prst="curvedConnector3">
            <a:avLst>
              <a:gd name="adj1" fmla="val 4930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9604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Text Box 2"/>
          <p:cNvSpPr txBox="1">
            <a:spLocks noChangeArrowheads="1"/>
          </p:cNvSpPr>
          <p:nvPr/>
        </p:nvSpPr>
        <p:spPr bwMode="auto">
          <a:xfrm>
            <a:off x="1981200" y="9906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BASIC STANDARD</a:t>
            </a:r>
          </a:p>
        </p:txBody>
      </p:sp>
      <p:sp>
        <p:nvSpPr>
          <p:cNvPr id="1198083" name="Oval 3"/>
          <p:cNvSpPr>
            <a:spLocks noChangeArrowheads="1"/>
          </p:cNvSpPr>
          <p:nvPr/>
        </p:nvSpPr>
        <p:spPr bwMode="auto">
          <a:xfrm>
            <a:off x="2919046" y="2328863"/>
            <a:ext cx="2819400" cy="26209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ACADEMIC </a:t>
            </a:r>
          </a:p>
          <a:p>
            <a:r>
              <a:rPr lang="en-US" sz="2400" b="1">
                <a:latin typeface="Century Gothic" pitchFamily="34" charset="0"/>
              </a:rPr>
              <a:t>STAFF</a:t>
            </a:r>
          </a:p>
        </p:txBody>
      </p:sp>
      <p:cxnSp>
        <p:nvCxnSpPr>
          <p:cNvPr id="1198084" name="AutoShape 4"/>
          <p:cNvCxnSpPr>
            <a:cxnSpLocks noChangeShapeType="1"/>
          </p:cNvCxnSpPr>
          <p:nvPr/>
        </p:nvCxnSpPr>
        <p:spPr bwMode="auto">
          <a:xfrm rot="16200000">
            <a:off x="4788388" y="2412268"/>
            <a:ext cx="622300" cy="211015"/>
          </a:xfrm>
          <a:prstGeom prst="curvedConnector3">
            <a:avLst>
              <a:gd name="adj1" fmla="val 1020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98085" name="Text Box 5"/>
          <p:cNvSpPr txBox="1">
            <a:spLocks noChangeArrowheads="1"/>
          </p:cNvSpPr>
          <p:nvPr/>
        </p:nvSpPr>
        <p:spPr bwMode="auto">
          <a:xfrm rot="-8653">
            <a:off x="5651989" y="1901825"/>
            <a:ext cx="3064119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ensure validity, reliability</a:t>
            </a:r>
          </a:p>
          <a:p>
            <a:pPr algn="l"/>
            <a:r>
              <a:rPr lang="en-US" sz="1600">
                <a:latin typeface="Century Gothic" pitchFamily="34" charset="0"/>
              </a:rPr>
              <a:t>&amp; security &amp; fairness of exam</a:t>
            </a:r>
          </a:p>
          <a:p>
            <a:pPr algn="l"/>
            <a:r>
              <a:rPr lang="en-US" sz="1600">
                <a:latin typeface="Century Gothic" pitchFamily="34" charset="0"/>
              </a:rPr>
              <a:t>system</a:t>
            </a:r>
          </a:p>
        </p:txBody>
      </p:sp>
      <p:sp>
        <p:nvSpPr>
          <p:cNvPr id="1198086" name="Text Box 6"/>
          <p:cNvSpPr txBox="1">
            <a:spLocks noChangeArrowheads="1"/>
          </p:cNvSpPr>
          <p:nvPr/>
        </p:nvSpPr>
        <p:spPr bwMode="auto">
          <a:xfrm rot="4452">
            <a:off x="6248401" y="3028950"/>
            <a:ext cx="256442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recognise meritorious roles with 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appropriate rewards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of promotion or salary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increme</a:t>
            </a:r>
          </a:p>
        </p:txBody>
      </p:sp>
      <p:sp>
        <p:nvSpPr>
          <p:cNvPr id="1198087" name="Text Box 7"/>
          <p:cNvSpPr txBox="1">
            <a:spLocks noChangeArrowheads="1"/>
          </p:cNvSpPr>
          <p:nvPr/>
        </p:nvSpPr>
        <p:spPr bwMode="auto">
          <a:xfrm>
            <a:off x="4239358" y="5181600"/>
            <a:ext cx="345684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Staff policy must address service</a:t>
            </a:r>
          </a:p>
          <a:p>
            <a:pPr algn="l"/>
            <a:r>
              <a:rPr lang="en-US" sz="1600">
                <a:latin typeface="Century Gothic" pitchFamily="34" charset="0"/>
              </a:rPr>
              <a:t>matters, development, appraisal,</a:t>
            </a:r>
          </a:p>
          <a:p>
            <a:pPr algn="l"/>
            <a:r>
              <a:rPr lang="en-US" sz="1600">
                <a:latin typeface="Century Gothic" pitchFamily="34" charset="0"/>
              </a:rPr>
              <a:t>core roles of teaching, research,</a:t>
            </a:r>
          </a:p>
          <a:p>
            <a:pPr algn="l"/>
            <a:r>
              <a:rPr lang="en-US" sz="1600">
                <a:latin typeface="Century Gothic" pitchFamily="34" charset="0"/>
              </a:rPr>
              <a:t>consultancy, admin, community </a:t>
            </a:r>
          </a:p>
          <a:p>
            <a:pPr algn="l"/>
            <a:r>
              <a:rPr lang="en-US" sz="1600">
                <a:latin typeface="Century Gothic" pitchFamily="34" charset="0"/>
              </a:rPr>
              <a:t>service</a:t>
            </a:r>
          </a:p>
        </p:txBody>
      </p:sp>
      <p:sp>
        <p:nvSpPr>
          <p:cNvPr id="1198088" name="Text Box 8"/>
          <p:cNvSpPr txBox="1">
            <a:spLocks noChangeArrowheads="1"/>
          </p:cNvSpPr>
          <p:nvPr/>
        </p:nvSpPr>
        <p:spPr bwMode="auto">
          <a:xfrm rot="-32858">
            <a:off x="848459" y="4187826"/>
            <a:ext cx="242814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Appropriate staff to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student ratio must be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identified; minimum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staff number for program must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be determined</a:t>
            </a:r>
          </a:p>
        </p:txBody>
      </p:sp>
      <p:sp>
        <p:nvSpPr>
          <p:cNvPr id="1198089" name="Text Box 9"/>
          <p:cNvSpPr txBox="1">
            <a:spLocks noChangeArrowheads="1"/>
          </p:cNvSpPr>
          <p:nvPr/>
        </p:nvSpPr>
        <p:spPr bwMode="auto">
          <a:xfrm rot="14977">
            <a:off x="1053612" y="1828800"/>
            <a:ext cx="1959219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have clear 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recruitment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policy of teachers</a:t>
            </a:r>
          </a:p>
        </p:txBody>
      </p:sp>
      <p:cxnSp>
        <p:nvCxnSpPr>
          <p:cNvPr id="1198090" name="AutoShape 10"/>
          <p:cNvCxnSpPr>
            <a:cxnSpLocks noChangeShapeType="1"/>
            <a:stCxn id="1198083" idx="1"/>
          </p:cNvCxnSpPr>
          <p:nvPr/>
        </p:nvCxnSpPr>
        <p:spPr bwMode="auto">
          <a:xfrm rot="5400000" flipH="1">
            <a:off x="2792169" y="2163398"/>
            <a:ext cx="536575" cy="54365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8091" name="AutoShape 11"/>
          <p:cNvCxnSpPr>
            <a:cxnSpLocks noChangeShapeType="1"/>
            <a:stCxn id="1198083" idx="3"/>
          </p:cNvCxnSpPr>
          <p:nvPr/>
        </p:nvCxnSpPr>
        <p:spPr bwMode="auto">
          <a:xfrm rot="5400000">
            <a:off x="2838206" y="4525597"/>
            <a:ext cx="444500" cy="54365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8092" name="AutoShape 12"/>
          <p:cNvCxnSpPr>
            <a:cxnSpLocks noChangeShapeType="1"/>
          </p:cNvCxnSpPr>
          <p:nvPr/>
        </p:nvCxnSpPr>
        <p:spPr bwMode="auto">
          <a:xfrm rot="16200000" flipH="1">
            <a:off x="5305669" y="3322515"/>
            <a:ext cx="374650" cy="43522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8093" name="AutoShape 13"/>
          <p:cNvCxnSpPr>
            <a:cxnSpLocks noChangeShapeType="1"/>
            <a:stCxn id="1198083" idx="5"/>
          </p:cNvCxnSpPr>
          <p:nvPr/>
        </p:nvCxnSpPr>
        <p:spPr bwMode="auto">
          <a:xfrm rot="16200000" flipH="1">
            <a:off x="5098318" y="4802066"/>
            <a:ext cx="679450" cy="225669"/>
          </a:xfrm>
          <a:prstGeom prst="curvedConnector3">
            <a:avLst>
              <a:gd name="adj1" fmla="val 6191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>
                <a:solidFill>
                  <a:schemeClr val="tx1"/>
                </a:solidFill>
              </a:rPr>
              <a:t>AKTA MQA-PERUBAHAN PENTING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942262" cy="47466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ms-MY" sz="2400" b="1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ms-MY" sz="2400" b="1"/>
              <a:t>Keseragaman sistem jaminan kualiti dan kelayakan </a:t>
            </a:r>
            <a:endParaRPr lang="ms-MY" sz="2400" b="1" i="1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/>
              <a:t>Memastikan kelayakan yang diakreditkan mudah diiktiraf di peringkat antarabangsa </a:t>
            </a:r>
            <a:endParaRPr lang="ms-MY" sz="2400" b="1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ms-MY" sz="2400" b="1"/>
              <a:t>Memberi peluang pembelajaran sepanjang hayat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ms-MY" sz="2400" b="1"/>
              <a:t>Memfokus kepada penambahbaikan kualiti institusi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ms-MY" sz="2400" b="1"/>
              <a:t>Melaksanakan akreditasi program =&gt; secara sukarela di bawah Akta MQA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ms-MY" sz="2400" b="1"/>
              <a:t>Audit institusi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ms-MY" sz="2400" b="1"/>
              <a:t>Swaakreditasi</a:t>
            </a:r>
            <a:r>
              <a:rPr lang="ms-MY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Text Box 2"/>
          <p:cNvSpPr txBox="1">
            <a:spLocks noChangeArrowheads="1"/>
          </p:cNvSpPr>
          <p:nvPr/>
        </p:nvSpPr>
        <p:spPr bwMode="auto">
          <a:xfrm>
            <a:off x="1981200" y="9906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QUALITY DEVELOPMENT</a:t>
            </a:r>
          </a:p>
        </p:txBody>
      </p:sp>
      <p:sp>
        <p:nvSpPr>
          <p:cNvPr id="1200131" name="Oval 3"/>
          <p:cNvSpPr>
            <a:spLocks noChangeArrowheads="1"/>
          </p:cNvSpPr>
          <p:nvPr/>
        </p:nvSpPr>
        <p:spPr bwMode="auto">
          <a:xfrm>
            <a:off x="2919046" y="2328863"/>
            <a:ext cx="2819400" cy="26209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ACADEMIC </a:t>
            </a:r>
          </a:p>
          <a:p>
            <a:r>
              <a:rPr lang="en-US" sz="2400" b="1">
                <a:latin typeface="Century Gothic" pitchFamily="34" charset="0"/>
              </a:rPr>
              <a:t>STAFF</a:t>
            </a:r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 rot="-8653">
            <a:off x="6050574" y="2282826"/>
            <a:ext cx="2712426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Staff appraisal</a:t>
            </a:r>
          </a:p>
          <a:p>
            <a:pPr algn="l"/>
            <a:r>
              <a:rPr lang="en-US" sz="1600">
                <a:latin typeface="Century Gothic" pitchFamily="34" charset="0"/>
              </a:rPr>
              <a:t>should take into account</a:t>
            </a:r>
          </a:p>
          <a:p>
            <a:pPr algn="l"/>
            <a:r>
              <a:rPr lang="en-US" sz="1600">
                <a:latin typeface="Century Gothic" pitchFamily="34" charset="0"/>
              </a:rPr>
              <a:t>professional, academic &amp;</a:t>
            </a:r>
          </a:p>
          <a:p>
            <a:pPr algn="l"/>
            <a:r>
              <a:rPr lang="en-US" sz="1600">
                <a:latin typeface="Century Gothic" pitchFamily="34" charset="0"/>
              </a:rPr>
              <a:t>community service</a:t>
            </a:r>
          </a:p>
        </p:txBody>
      </p:sp>
      <p:sp>
        <p:nvSpPr>
          <p:cNvPr id="1200133" name="Text Box 5"/>
          <p:cNvSpPr txBox="1">
            <a:spLocks noChangeArrowheads="1"/>
          </p:cNvSpPr>
          <p:nvPr/>
        </p:nvSpPr>
        <p:spPr bwMode="auto">
          <a:xfrm rot="4452">
            <a:off x="5588977" y="4508500"/>
            <a:ext cx="256442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Staff development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must be provided &amp; mentoring of new staff</a:t>
            </a:r>
          </a:p>
        </p:txBody>
      </p:sp>
      <p:sp>
        <p:nvSpPr>
          <p:cNvPr id="1200134" name="Text Box 6"/>
          <p:cNvSpPr txBox="1">
            <a:spLocks noChangeArrowheads="1"/>
          </p:cNvSpPr>
          <p:nvPr/>
        </p:nvSpPr>
        <p:spPr bwMode="auto">
          <a:xfrm rot="-32858">
            <a:off x="1143000" y="4953001"/>
            <a:ext cx="242960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i="1">
                <a:latin typeface="Century Gothic" pitchFamily="34" charset="0"/>
              </a:rPr>
              <a:t>Staff development must be provided &amp; mentoring of new</a:t>
            </a:r>
          </a:p>
          <a:p>
            <a:pPr algn="l"/>
            <a:r>
              <a:rPr lang="en-US" sz="1600" b="1" i="1">
                <a:latin typeface="Century Gothic" pitchFamily="34" charset="0"/>
              </a:rPr>
              <a:t>staff</a:t>
            </a:r>
          </a:p>
        </p:txBody>
      </p:sp>
      <p:sp>
        <p:nvSpPr>
          <p:cNvPr id="1200135" name="Text Box 7"/>
          <p:cNvSpPr txBox="1">
            <a:spLocks noChangeArrowheads="1"/>
          </p:cNvSpPr>
          <p:nvPr/>
        </p:nvSpPr>
        <p:spPr bwMode="auto">
          <a:xfrm rot="14977">
            <a:off x="457201" y="2374900"/>
            <a:ext cx="2536581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Should seek balance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between senior &amp; junior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staff,full &amp; part-time staff</a:t>
            </a:r>
          </a:p>
        </p:txBody>
      </p:sp>
      <p:cxnSp>
        <p:nvCxnSpPr>
          <p:cNvPr id="1200136" name="AutoShape 8"/>
          <p:cNvCxnSpPr>
            <a:cxnSpLocks noChangeShapeType="1"/>
          </p:cNvCxnSpPr>
          <p:nvPr/>
        </p:nvCxnSpPr>
        <p:spPr bwMode="auto">
          <a:xfrm rot="16200000" flipH="1">
            <a:off x="5184531" y="4053254"/>
            <a:ext cx="533400" cy="35169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0137" name="AutoShape 9"/>
          <p:cNvCxnSpPr>
            <a:cxnSpLocks noChangeShapeType="1"/>
            <a:stCxn id="1200131" idx="1"/>
          </p:cNvCxnSpPr>
          <p:nvPr/>
        </p:nvCxnSpPr>
        <p:spPr bwMode="auto">
          <a:xfrm rot="5400000" flipH="1">
            <a:off x="3007030" y="2378259"/>
            <a:ext cx="36513" cy="613996"/>
          </a:xfrm>
          <a:prstGeom prst="curvedConnector4">
            <a:avLst>
              <a:gd name="adj1" fmla="val 1117389"/>
              <a:gd name="adj2" fmla="val 6730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0138" name="AutoShape 10"/>
          <p:cNvCxnSpPr>
            <a:cxnSpLocks noChangeShapeType="1"/>
          </p:cNvCxnSpPr>
          <p:nvPr/>
        </p:nvCxnSpPr>
        <p:spPr bwMode="auto">
          <a:xfrm rot="16200000" flipH="1">
            <a:off x="2353408" y="4352193"/>
            <a:ext cx="990600" cy="211015"/>
          </a:xfrm>
          <a:prstGeom prst="curvedConnector3">
            <a:avLst>
              <a:gd name="adj1" fmla="val 59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0139" name="AutoShape 11"/>
          <p:cNvCxnSpPr>
            <a:cxnSpLocks noChangeShapeType="1"/>
            <a:stCxn id="1200131" idx="7"/>
          </p:cNvCxnSpPr>
          <p:nvPr/>
        </p:nvCxnSpPr>
        <p:spPr bwMode="auto">
          <a:xfrm rot="16200000">
            <a:off x="5512838" y="2250770"/>
            <a:ext cx="265113" cy="640374"/>
          </a:xfrm>
          <a:prstGeom prst="curvedConnector4">
            <a:avLst>
              <a:gd name="adj1" fmla="val 182634"/>
              <a:gd name="adj2" fmla="val 6887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014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6 Standards &amp; Criteria</a:t>
            </a:r>
          </a:p>
        </p:txBody>
      </p:sp>
      <p:graphicFrame>
        <p:nvGraphicFramePr>
          <p:cNvPr id="1202179" name="Group 3"/>
          <p:cNvGraphicFramePr>
            <a:graphicFrameLocks noGrp="1"/>
          </p:cNvGraphicFramePr>
          <p:nvPr/>
        </p:nvGraphicFramePr>
        <p:xfrm>
          <a:off x="304800" y="762000"/>
          <a:ext cx="8534400" cy="4410456"/>
        </p:xfrm>
        <a:graphic>
          <a:graphicData uri="http://schemas.openxmlformats.org/drawingml/2006/table">
            <a:tbl>
              <a:tblPr/>
              <a:tblGrid>
                <a:gridCol w="4346331"/>
                <a:gridCol w="4188069"/>
              </a:tblGrid>
              <a:tr h="37846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BASIC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Sufficient &amp; appropriate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physical facilities for staff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&amp; students for effective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delivery of curriculum;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practical-based facilities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for training; special needs-friendly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Library: adequate collection of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up-to-date reference material; staffed by qualified librarians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Policy on selection, use of ICT coord with library; with infrastructure &amp; human resource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Policy fostering research &amp; education; starting research priorities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Policy on use of educational expertise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Policy of collaboration with educational institutions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Budgetary &amp; procurement policies with clear line of responsibility &amp; authority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Tuition assurance policy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QUALITY DEV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Should regularly improve 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learning environment &amp;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renew physical facilities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Training in ICT for LLL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Interaction of research &amp;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education should be reflected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 the curriculum, influence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teaching, encourage research, link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with commercialisation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Access &amp; use of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educational experts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Staff &amp; student exchange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programs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Faculty deans &amp; heads of programs should have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autonomy to allocate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resources &amp; achieve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program goals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2188" name="Oval 12"/>
          <p:cNvSpPr>
            <a:spLocks noChangeArrowheads="1"/>
          </p:cNvSpPr>
          <p:nvPr/>
        </p:nvSpPr>
        <p:spPr bwMode="auto">
          <a:xfrm>
            <a:off x="3733800" y="1219200"/>
            <a:ext cx="1981200" cy="1447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latin typeface="Trebuchet MS" pitchFamily="34" charset="0"/>
              </a:rPr>
              <a:t>Educational</a:t>
            </a:r>
          </a:p>
          <a:p>
            <a:r>
              <a:rPr lang="en-US" sz="2000">
                <a:latin typeface="Trebuchet MS" pitchFamily="34" charset="0"/>
              </a:rPr>
              <a:t>Resources</a:t>
            </a:r>
          </a:p>
        </p:txBody>
      </p:sp>
      <p:sp>
        <p:nvSpPr>
          <p:cNvPr id="1202189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399214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7 Standards &amp; Criteria</a:t>
            </a:r>
          </a:p>
        </p:txBody>
      </p:sp>
      <p:graphicFrame>
        <p:nvGraphicFramePr>
          <p:cNvPr id="1204227" name="Group 3"/>
          <p:cNvGraphicFramePr>
            <a:graphicFrameLocks noGrp="1"/>
          </p:cNvGraphicFramePr>
          <p:nvPr/>
        </p:nvGraphicFramePr>
        <p:xfrm>
          <a:off x="304800" y="762000"/>
          <a:ext cx="8534400" cy="4291584"/>
        </p:xfrm>
        <a:graphic>
          <a:graphicData uri="http://schemas.openxmlformats.org/drawingml/2006/table">
            <a:tbl>
              <a:tblPr/>
              <a:tblGrid>
                <a:gridCol w="4346331"/>
                <a:gridCol w="4188069"/>
              </a:tblGrid>
              <a:tr h="37846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BASIC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Must establish mechanisms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&amp; resources for program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evaluation, monitoring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Must provide institutional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data for educational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experts to review;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feedback channeled back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to program developers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Must ensure matters of concern are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addressed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Student &amp; staff feedback must be actively sought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Student performance must be analysed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in relation to mission &amp; LO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Governance &amp; administration must be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	evaluated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Professional bodies must be involved in program evaluation of professional programs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QUALITY DEV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Program evaluation should address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structure &amp; process of programs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Students &amp; staff should be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involved in planning program 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evaluation; available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channels for student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feedback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Student performance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analysed based on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entry qualifications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Industry should be invited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 evaluate programs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 range of stakeholders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should have excess to results of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program</a:t>
                      </a:r>
                    </a:p>
                    <a:p>
                      <a:pPr marL="114300" marR="0" lvl="0" indent="-1143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evaluation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4236" name="Oval 12"/>
          <p:cNvSpPr>
            <a:spLocks noChangeArrowheads="1"/>
          </p:cNvSpPr>
          <p:nvPr/>
        </p:nvSpPr>
        <p:spPr bwMode="auto">
          <a:xfrm>
            <a:off x="3200400" y="1143000"/>
            <a:ext cx="1981200" cy="1447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latin typeface="Trebuchet MS" pitchFamily="34" charset="0"/>
              </a:rPr>
              <a:t>Program</a:t>
            </a:r>
          </a:p>
          <a:p>
            <a:r>
              <a:rPr lang="en-US" sz="2000">
                <a:latin typeface="Trebuchet MS" pitchFamily="34" charset="0"/>
              </a:rPr>
              <a:t>Monitoring</a:t>
            </a:r>
          </a:p>
          <a:p>
            <a:r>
              <a:rPr lang="en-US" sz="2000">
                <a:latin typeface="Trebuchet MS" pitchFamily="34" charset="0"/>
              </a:rPr>
              <a:t>&amp; Review</a:t>
            </a:r>
          </a:p>
        </p:txBody>
      </p:sp>
      <p:sp>
        <p:nvSpPr>
          <p:cNvPr id="120423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Oval 2"/>
          <p:cNvSpPr>
            <a:spLocks noChangeArrowheads="1"/>
          </p:cNvSpPr>
          <p:nvPr/>
        </p:nvSpPr>
        <p:spPr bwMode="auto">
          <a:xfrm>
            <a:off x="2919046" y="2328863"/>
            <a:ext cx="2819400" cy="26209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LEADERSHIP,</a:t>
            </a:r>
          </a:p>
          <a:p>
            <a:r>
              <a:rPr lang="en-US" sz="2400" b="1">
                <a:latin typeface="Century Gothic" pitchFamily="34" charset="0"/>
              </a:rPr>
              <a:t>GOVERNANCE</a:t>
            </a:r>
          </a:p>
          <a:p>
            <a:r>
              <a:rPr lang="en-US" sz="2400" b="1">
                <a:latin typeface="Century Gothic" pitchFamily="34" charset="0"/>
              </a:rPr>
              <a:t>ADMINISTRATION</a:t>
            </a:r>
          </a:p>
        </p:txBody>
      </p:sp>
      <p:sp>
        <p:nvSpPr>
          <p:cNvPr id="1206275" name="Text Box 3"/>
          <p:cNvSpPr txBox="1">
            <a:spLocks noChangeArrowheads="1"/>
          </p:cNvSpPr>
          <p:nvPr/>
        </p:nvSpPr>
        <p:spPr bwMode="auto">
          <a:xfrm rot="-8653">
            <a:off x="6019800" y="2057401"/>
            <a:ext cx="255709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Must have constructive</a:t>
            </a:r>
          </a:p>
          <a:p>
            <a:pPr algn="l"/>
            <a:r>
              <a:rPr lang="en-US" sz="1600">
                <a:latin typeface="Century Gothic" pitchFamily="34" charset="0"/>
              </a:rPr>
              <a:t>&amp; proactive mechanism</a:t>
            </a:r>
          </a:p>
          <a:p>
            <a:pPr algn="l"/>
            <a:r>
              <a:rPr lang="en-US" sz="1600">
                <a:latin typeface="Century Gothic" pitchFamily="34" charset="0"/>
              </a:rPr>
              <a:t>for corporation w </a:t>
            </a:r>
          </a:p>
          <a:p>
            <a:pPr algn="l"/>
            <a:r>
              <a:rPr lang="en-US" sz="1600">
                <a:latin typeface="Century Gothic" pitchFamily="34" charset="0"/>
              </a:rPr>
              <a:t>stakeholders</a:t>
            </a:r>
          </a:p>
        </p:txBody>
      </p:sp>
      <p:sp>
        <p:nvSpPr>
          <p:cNvPr id="1206276" name="Text Box 4"/>
          <p:cNvSpPr txBox="1">
            <a:spLocks noChangeArrowheads="1"/>
          </p:cNvSpPr>
          <p:nvPr/>
        </p:nvSpPr>
        <p:spPr bwMode="auto">
          <a:xfrm rot="4452">
            <a:off x="6503377" y="3581401"/>
            <a:ext cx="256442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clearly state 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responsibilities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of academic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leadership</a:t>
            </a:r>
          </a:p>
        </p:txBody>
      </p:sp>
      <p:sp>
        <p:nvSpPr>
          <p:cNvPr id="1206277" name="Text Box 5"/>
          <p:cNvSpPr txBox="1">
            <a:spLocks noChangeArrowheads="1"/>
          </p:cNvSpPr>
          <p:nvPr/>
        </p:nvSpPr>
        <p:spPr bwMode="auto">
          <a:xfrm rot="-32858">
            <a:off x="4419600" y="5575300"/>
            <a:ext cx="2743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Admin staff must be</a:t>
            </a:r>
          </a:p>
          <a:p>
            <a:pPr algn="l"/>
            <a:r>
              <a:rPr lang="en-US" sz="1600">
                <a:latin typeface="Century Gothic" pitchFamily="34" charset="0"/>
              </a:rPr>
              <a:t>sufficient to support </a:t>
            </a:r>
          </a:p>
          <a:p>
            <a:pPr algn="l"/>
            <a:r>
              <a:rPr lang="en-US" sz="1600">
                <a:latin typeface="Century Gothic" pitchFamily="34" charset="0"/>
              </a:rPr>
              <a:t>program</a:t>
            </a:r>
          </a:p>
        </p:txBody>
      </p:sp>
      <p:sp>
        <p:nvSpPr>
          <p:cNvPr id="1206278" name="Text Box 6"/>
          <p:cNvSpPr txBox="1">
            <a:spLocks noChangeArrowheads="1"/>
          </p:cNvSpPr>
          <p:nvPr/>
        </p:nvSpPr>
        <p:spPr bwMode="auto">
          <a:xfrm rot="14977">
            <a:off x="457200" y="2374901"/>
            <a:ext cx="227867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define structure,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function of HEI;</a:t>
            </a:r>
          </a:p>
        </p:txBody>
      </p:sp>
      <p:cxnSp>
        <p:nvCxnSpPr>
          <p:cNvPr id="1206279" name="AutoShape 7"/>
          <p:cNvCxnSpPr>
            <a:cxnSpLocks noChangeShapeType="1"/>
            <a:stCxn id="1206274" idx="1"/>
          </p:cNvCxnSpPr>
          <p:nvPr/>
        </p:nvCxnSpPr>
        <p:spPr bwMode="auto">
          <a:xfrm rot="5400000" flipH="1">
            <a:off x="3007030" y="2378259"/>
            <a:ext cx="36513" cy="613996"/>
          </a:xfrm>
          <a:prstGeom prst="curvedConnector4">
            <a:avLst>
              <a:gd name="adj1" fmla="val 1117389"/>
              <a:gd name="adj2" fmla="val 6730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6280" name="AutoShape 8"/>
          <p:cNvCxnSpPr>
            <a:cxnSpLocks noChangeShapeType="1"/>
          </p:cNvCxnSpPr>
          <p:nvPr/>
        </p:nvCxnSpPr>
        <p:spPr bwMode="auto">
          <a:xfrm rot="16200000" flipH="1">
            <a:off x="2353408" y="4352193"/>
            <a:ext cx="990600" cy="211015"/>
          </a:xfrm>
          <a:prstGeom prst="curvedConnector3">
            <a:avLst>
              <a:gd name="adj1" fmla="val 59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6281" name="AutoShape 9"/>
          <p:cNvCxnSpPr>
            <a:cxnSpLocks noChangeShapeType="1"/>
            <a:stCxn id="1206274" idx="7"/>
          </p:cNvCxnSpPr>
          <p:nvPr/>
        </p:nvCxnSpPr>
        <p:spPr bwMode="auto">
          <a:xfrm rot="16200000">
            <a:off x="5512838" y="2250770"/>
            <a:ext cx="265113" cy="640374"/>
          </a:xfrm>
          <a:prstGeom prst="curvedConnector4">
            <a:avLst>
              <a:gd name="adj1" fmla="val 182634"/>
              <a:gd name="adj2" fmla="val 6887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6282" name="Text Box 10"/>
          <p:cNvSpPr txBox="1">
            <a:spLocks noChangeArrowheads="1"/>
          </p:cNvSpPr>
          <p:nvPr/>
        </p:nvSpPr>
        <p:spPr bwMode="auto">
          <a:xfrm>
            <a:off x="1981200" y="9906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BASIC STANDARD</a:t>
            </a:r>
          </a:p>
        </p:txBody>
      </p:sp>
      <p:cxnSp>
        <p:nvCxnSpPr>
          <p:cNvPr id="1206283" name="AutoShape 11"/>
          <p:cNvCxnSpPr>
            <a:cxnSpLocks noChangeShapeType="1"/>
          </p:cNvCxnSpPr>
          <p:nvPr/>
        </p:nvCxnSpPr>
        <p:spPr bwMode="auto">
          <a:xfrm rot="16200000" flipH="1">
            <a:off x="5518028" y="3643557"/>
            <a:ext cx="225425" cy="710712"/>
          </a:xfrm>
          <a:prstGeom prst="curvedConnector4">
            <a:avLst>
              <a:gd name="adj1" fmla="val 217602"/>
              <a:gd name="adj2" fmla="val 769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6284" name="Text Box 12"/>
          <p:cNvSpPr txBox="1">
            <a:spLocks noChangeArrowheads="1"/>
          </p:cNvSpPr>
          <p:nvPr/>
        </p:nvSpPr>
        <p:spPr bwMode="auto">
          <a:xfrm rot="14977">
            <a:off x="762000" y="3276600"/>
            <a:ext cx="2286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Management</a:t>
            </a:r>
          </a:p>
          <a:p>
            <a:pPr algn="l"/>
            <a:r>
              <a:rPr lang="en-US" sz="1600">
                <a:latin typeface="Century Gothic" pitchFamily="34" charset="0"/>
              </a:rPr>
              <a:t>based on transparency,</a:t>
            </a:r>
          </a:p>
          <a:p>
            <a:pPr algn="l"/>
            <a:r>
              <a:rPr lang="en-US" sz="1600">
                <a:latin typeface="Century Gothic" pitchFamily="34" charset="0"/>
              </a:rPr>
              <a:t>equality, objectivity;</a:t>
            </a:r>
          </a:p>
          <a:p>
            <a:pPr algn="l"/>
            <a:r>
              <a:rPr lang="en-US" sz="1600">
                <a:latin typeface="Century Gothic" pitchFamily="34" charset="0"/>
              </a:rPr>
              <a:t>accountability</a:t>
            </a:r>
          </a:p>
        </p:txBody>
      </p:sp>
      <p:cxnSp>
        <p:nvCxnSpPr>
          <p:cNvPr id="1206285" name="AutoShape 13"/>
          <p:cNvCxnSpPr>
            <a:cxnSpLocks noChangeShapeType="1"/>
            <a:stCxn id="1206274" idx="2"/>
          </p:cNvCxnSpPr>
          <p:nvPr/>
        </p:nvCxnSpPr>
        <p:spPr bwMode="auto">
          <a:xfrm rot="10800000" flipV="1">
            <a:off x="2545374" y="3640138"/>
            <a:ext cx="364880" cy="169862"/>
          </a:xfrm>
          <a:prstGeom prst="curvedConnector3">
            <a:avLst>
              <a:gd name="adj1" fmla="val 485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6286" name="AutoShape 14"/>
          <p:cNvCxnSpPr>
            <a:cxnSpLocks noChangeShapeType="1"/>
          </p:cNvCxnSpPr>
          <p:nvPr/>
        </p:nvCxnSpPr>
        <p:spPr bwMode="auto">
          <a:xfrm rot="16200000" flipH="1">
            <a:off x="4293577" y="5079023"/>
            <a:ext cx="838200" cy="281354"/>
          </a:xfrm>
          <a:prstGeom prst="curvedConnector3">
            <a:avLst>
              <a:gd name="adj1" fmla="val 645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6287" name="Text Box 15"/>
          <p:cNvSpPr txBox="1">
            <a:spLocks noChangeArrowheads="1"/>
          </p:cNvSpPr>
          <p:nvPr/>
        </p:nvSpPr>
        <p:spPr bwMode="auto">
          <a:xfrm rot="14977">
            <a:off x="1828800" y="4905376"/>
            <a:ext cx="264648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have appropriate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authority over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Oval 2"/>
          <p:cNvSpPr>
            <a:spLocks noChangeArrowheads="1"/>
          </p:cNvSpPr>
          <p:nvPr/>
        </p:nvSpPr>
        <p:spPr bwMode="auto">
          <a:xfrm>
            <a:off x="2919046" y="2328863"/>
            <a:ext cx="2819400" cy="26209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LEADERSHIP,</a:t>
            </a:r>
          </a:p>
          <a:p>
            <a:r>
              <a:rPr lang="en-US" sz="2400" b="1">
                <a:latin typeface="Century Gothic" pitchFamily="34" charset="0"/>
              </a:rPr>
              <a:t>GOVERNANCE</a:t>
            </a:r>
          </a:p>
          <a:p>
            <a:r>
              <a:rPr lang="en-US" sz="2400" b="1">
                <a:latin typeface="Century Gothic" pitchFamily="34" charset="0"/>
              </a:rPr>
              <a:t>ADMINISTRATION</a:t>
            </a:r>
          </a:p>
        </p:txBody>
      </p:sp>
      <p:sp>
        <p:nvSpPr>
          <p:cNvPr id="1208323" name="Text Box 3"/>
          <p:cNvSpPr txBox="1">
            <a:spLocks noChangeArrowheads="1"/>
          </p:cNvSpPr>
          <p:nvPr/>
        </p:nvSpPr>
        <p:spPr bwMode="auto">
          <a:xfrm rot="-8653">
            <a:off x="5610958" y="1933576"/>
            <a:ext cx="307584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Formalise collaboration</a:t>
            </a:r>
          </a:p>
          <a:p>
            <a:pPr algn="l"/>
            <a:r>
              <a:rPr lang="en-US" sz="1600">
                <a:latin typeface="Century Gothic" pitchFamily="34" charset="0"/>
              </a:rPr>
              <a:t>with external sectors via MOU</a:t>
            </a:r>
          </a:p>
        </p:txBody>
      </p:sp>
      <p:sp>
        <p:nvSpPr>
          <p:cNvPr id="1208324" name="Text Box 4"/>
          <p:cNvSpPr txBox="1">
            <a:spLocks noChangeArrowheads="1"/>
          </p:cNvSpPr>
          <p:nvPr/>
        </p:nvSpPr>
        <p:spPr bwMode="auto">
          <a:xfrm rot="4452">
            <a:off x="6503377" y="3654426"/>
            <a:ext cx="256442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Management 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should establish a 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Quality Assurance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program</a:t>
            </a:r>
          </a:p>
        </p:txBody>
      </p:sp>
      <p:sp>
        <p:nvSpPr>
          <p:cNvPr id="1208325" name="Text Box 5"/>
          <p:cNvSpPr txBox="1">
            <a:spLocks noChangeArrowheads="1"/>
          </p:cNvSpPr>
          <p:nvPr/>
        </p:nvSpPr>
        <p:spPr bwMode="auto">
          <a:xfrm rot="14977">
            <a:off x="306266" y="1749426"/>
            <a:ext cx="269484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Governance should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set committee structure 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for educational programs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 </a:t>
            </a:r>
          </a:p>
        </p:txBody>
      </p:sp>
      <p:sp>
        <p:nvSpPr>
          <p:cNvPr id="1208326" name="Text Box 6"/>
          <p:cNvSpPr txBox="1">
            <a:spLocks noChangeArrowheads="1"/>
          </p:cNvSpPr>
          <p:nvPr/>
        </p:nvSpPr>
        <p:spPr bwMode="auto">
          <a:xfrm>
            <a:off x="2133600" y="838200"/>
            <a:ext cx="4419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QUALITY DEVELOPMENT</a:t>
            </a:r>
          </a:p>
        </p:txBody>
      </p:sp>
      <p:cxnSp>
        <p:nvCxnSpPr>
          <p:cNvPr id="1208327" name="AutoShape 7"/>
          <p:cNvCxnSpPr>
            <a:cxnSpLocks noChangeShapeType="1"/>
          </p:cNvCxnSpPr>
          <p:nvPr/>
        </p:nvCxnSpPr>
        <p:spPr bwMode="auto">
          <a:xfrm rot="16200000" flipH="1">
            <a:off x="5518028" y="3643557"/>
            <a:ext cx="225425" cy="710712"/>
          </a:xfrm>
          <a:prstGeom prst="curvedConnector4">
            <a:avLst>
              <a:gd name="adj1" fmla="val 217602"/>
              <a:gd name="adj2" fmla="val 769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328" name="Text Box 8"/>
          <p:cNvSpPr txBox="1">
            <a:spLocks noChangeArrowheads="1"/>
          </p:cNvSpPr>
          <p:nvPr/>
        </p:nvSpPr>
        <p:spPr bwMode="auto">
          <a:xfrm rot="14977">
            <a:off x="457200" y="3255963"/>
            <a:ext cx="2438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Academic leadership</a:t>
            </a:r>
          </a:p>
          <a:p>
            <a:pPr algn="l"/>
            <a:r>
              <a:rPr lang="en-US" sz="1600">
                <a:latin typeface="Century Gothic" pitchFamily="34" charset="0"/>
              </a:rPr>
              <a:t>should be evaluated</a:t>
            </a:r>
          </a:p>
          <a:p>
            <a:pPr algn="l"/>
            <a:r>
              <a:rPr lang="en-US" sz="1600">
                <a:latin typeface="Century Gothic" pitchFamily="34" charset="0"/>
              </a:rPr>
              <a:t>at intervals</a:t>
            </a:r>
          </a:p>
        </p:txBody>
      </p:sp>
      <p:cxnSp>
        <p:nvCxnSpPr>
          <p:cNvPr id="1208329" name="AutoShape 9"/>
          <p:cNvCxnSpPr>
            <a:cxnSpLocks noChangeShapeType="1"/>
            <a:stCxn id="1208322" idx="2"/>
          </p:cNvCxnSpPr>
          <p:nvPr/>
        </p:nvCxnSpPr>
        <p:spPr bwMode="auto">
          <a:xfrm rot="10800000" flipV="1">
            <a:off x="2545374" y="3640138"/>
            <a:ext cx="364880" cy="169862"/>
          </a:xfrm>
          <a:prstGeom prst="curvedConnector3">
            <a:avLst>
              <a:gd name="adj1" fmla="val 485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330" name="AutoShape 10"/>
          <p:cNvCxnSpPr>
            <a:cxnSpLocks noChangeShapeType="1"/>
          </p:cNvCxnSpPr>
          <p:nvPr/>
        </p:nvCxnSpPr>
        <p:spPr bwMode="auto">
          <a:xfrm rot="16200000">
            <a:off x="4788388" y="2412268"/>
            <a:ext cx="622300" cy="211015"/>
          </a:xfrm>
          <a:prstGeom prst="curvedConnector3">
            <a:avLst>
              <a:gd name="adj1" fmla="val 103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331" name="AutoShape 11"/>
          <p:cNvCxnSpPr>
            <a:cxnSpLocks noChangeShapeType="1"/>
          </p:cNvCxnSpPr>
          <p:nvPr/>
        </p:nvCxnSpPr>
        <p:spPr bwMode="auto">
          <a:xfrm rot="5400000" flipH="1">
            <a:off x="2535727" y="2163397"/>
            <a:ext cx="536575" cy="54365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332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Oval 2"/>
          <p:cNvSpPr>
            <a:spLocks noChangeArrowheads="1"/>
          </p:cNvSpPr>
          <p:nvPr/>
        </p:nvSpPr>
        <p:spPr bwMode="auto">
          <a:xfrm>
            <a:off x="2919046" y="2328863"/>
            <a:ext cx="2819400" cy="26209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TOTAL </a:t>
            </a:r>
          </a:p>
          <a:p>
            <a:r>
              <a:rPr lang="en-US" sz="2400" b="1">
                <a:latin typeface="Century Gothic" pitchFamily="34" charset="0"/>
              </a:rPr>
              <a:t>CONTINUAL</a:t>
            </a:r>
          </a:p>
          <a:p>
            <a:r>
              <a:rPr lang="en-US" sz="2400" b="1">
                <a:latin typeface="Century Gothic" pitchFamily="34" charset="0"/>
              </a:rPr>
              <a:t>QUALITY</a:t>
            </a:r>
          </a:p>
          <a:p>
            <a:r>
              <a:rPr lang="en-US" sz="2400" b="1">
                <a:latin typeface="Century Gothic" pitchFamily="34" charset="0"/>
              </a:rPr>
              <a:t>IMPROVEMENT</a:t>
            </a:r>
          </a:p>
        </p:txBody>
      </p:sp>
      <p:sp>
        <p:nvSpPr>
          <p:cNvPr id="1210371" name="Text Box 3"/>
          <p:cNvSpPr txBox="1">
            <a:spLocks noChangeArrowheads="1"/>
          </p:cNvSpPr>
          <p:nvPr/>
        </p:nvSpPr>
        <p:spPr bwMode="auto">
          <a:xfrm rot="-8653">
            <a:off x="5943601" y="2286000"/>
            <a:ext cx="1469781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Must rectify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documented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deficiencies</a:t>
            </a:r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 rot="14977">
            <a:off x="735624" y="2514601"/>
            <a:ext cx="269337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HEI must establish </a:t>
            </a:r>
          </a:p>
          <a:p>
            <a:pPr algn="l"/>
            <a:r>
              <a:rPr lang="en-US" sz="1600">
                <a:latin typeface="Century Gothic" pitchFamily="34" charset="0"/>
              </a:rPr>
              <a:t>dynamic policies,</a:t>
            </a:r>
          </a:p>
          <a:p>
            <a:pPr algn="l"/>
            <a:r>
              <a:rPr lang="en-US" sz="1600">
                <a:latin typeface="Century Gothic" pitchFamily="34" charset="0"/>
              </a:rPr>
              <a:t>procedures &amp; mechanisms</a:t>
            </a:r>
          </a:p>
          <a:p>
            <a:pPr algn="l"/>
            <a:r>
              <a:rPr lang="en-US" sz="1600">
                <a:latin typeface="Century Gothic" pitchFamily="34" charset="0"/>
              </a:rPr>
              <a:t>for regular reviewing</a:t>
            </a:r>
          </a:p>
          <a:p>
            <a:pPr algn="l"/>
            <a:r>
              <a:rPr lang="en-US" sz="1600">
                <a:latin typeface="Century Gothic" pitchFamily="34" charset="0"/>
              </a:rPr>
              <a:t>&amp; updating</a:t>
            </a:r>
          </a:p>
          <a:p>
            <a:pPr algn="l"/>
            <a:r>
              <a:rPr lang="en-US" sz="1600">
                <a:latin typeface="Century Gothic" pitchFamily="34" charset="0"/>
              </a:rPr>
              <a:t>of structure, functions, </a:t>
            </a:r>
          </a:p>
          <a:p>
            <a:pPr algn="l"/>
            <a:r>
              <a:rPr lang="en-US" sz="1600">
                <a:latin typeface="Century Gothic" pitchFamily="34" charset="0"/>
              </a:rPr>
              <a:t>strategies &amp; core activities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 </a:t>
            </a:r>
          </a:p>
        </p:txBody>
      </p:sp>
      <p:sp>
        <p:nvSpPr>
          <p:cNvPr id="1210373" name="Text Box 5"/>
          <p:cNvSpPr txBox="1">
            <a:spLocks noChangeArrowheads="1"/>
          </p:cNvSpPr>
          <p:nvPr/>
        </p:nvSpPr>
        <p:spPr bwMode="auto">
          <a:xfrm>
            <a:off x="1981200" y="9906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BASIC STANDARD</a:t>
            </a:r>
          </a:p>
        </p:txBody>
      </p:sp>
      <p:cxnSp>
        <p:nvCxnSpPr>
          <p:cNvPr id="1210374" name="AutoShape 6"/>
          <p:cNvCxnSpPr>
            <a:cxnSpLocks noChangeShapeType="1"/>
            <a:stCxn id="1210370" idx="3"/>
          </p:cNvCxnSpPr>
          <p:nvPr/>
        </p:nvCxnSpPr>
        <p:spPr bwMode="auto">
          <a:xfrm rot="16200000" flipV="1">
            <a:off x="2947499" y="4190390"/>
            <a:ext cx="155575" cy="613996"/>
          </a:xfrm>
          <a:prstGeom prst="curvedConnector4">
            <a:avLst>
              <a:gd name="adj1" fmla="val -276532"/>
              <a:gd name="adj2" fmla="val 5417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10375" name="AutoShape 7"/>
          <p:cNvCxnSpPr>
            <a:cxnSpLocks noChangeShapeType="1"/>
            <a:stCxn id="1210370" idx="7"/>
          </p:cNvCxnSpPr>
          <p:nvPr/>
        </p:nvCxnSpPr>
        <p:spPr bwMode="auto">
          <a:xfrm rot="5400000" flipV="1">
            <a:off x="5625551" y="2403170"/>
            <a:ext cx="39687" cy="640374"/>
          </a:xfrm>
          <a:prstGeom prst="curvedConnector4">
            <a:avLst>
              <a:gd name="adj1" fmla="val -1372005"/>
              <a:gd name="adj2" fmla="val 4965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Oval 2"/>
          <p:cNvSpPr>
            <a:spLocks noChangeArrowheads="1"/>
          </p:cNvSpPr>
          <p:nvPr/>
        </p:nvSpPr>
        <p:spPr bwMode="auto">
          <a:xfrm>
            <a:off x="2919046" y="2328863"/>
            <a:ext cx="2819400" cy="26209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Century Gothic" pitchFamily="34" charset="0"/>
              </a:rPr>
              <a:t>TOTAL </a:t>
            </a:r>
          </a:p>
          <a:p>
            <a:r>
              <a:rPr lang="en-US" sz="2400" b="1">
                <a:latin typeface="Century Gothic" pitchFamily="34" charset="0"/>
              </a:rPr>
              <a:t>CONTINUAL</a:t>
            </a:r>
          </a:p>
          <a:p>
            <a:r>
              <a:rPr lang="en-US" sz="2400" b="1">
                <a:latin typeface="Century Gothic" pitchFamily="34" charset="0"/>
              </a:rPr>
              <a:t>QUALITY</a:t>
            </a:r>
          </a:p>
          <a:p>
            <a:r>
              <a:rPr lang="en-US" sz="2400" b="1">
                <a:latin typeface="Century Gothic" pitchFamily="34" charset="0"/>
              </a:rPr>
              <a:t>IMPROVEMENT</a:t>
            </a:r>
          </a:p>
        </p:txBody>
      </p:sp>
      <p:sp>
        <p:nvSpPr>
          <p:cNvPr id="1212419" name="Text Box 3"/>
          <p:cNvSpPr txBox="1">
            <a:spLocks noChangeArrowheads="1"/>
          </p:cNvSpPr>
          <p:nvPr/>
        </p:nvSpPr>
        <p:spPr bwMode="auto">
          <a:xfrm rot="-8653">
            <a:off x="6629400" y="3562350"/>
            <a:ext cx="214532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entury Gothic" pitchFamily="34" charset="0"/>
              </a:rPr>
              <a:t>Continual 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improvement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should be based on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prospective studies</a:t>
            </a:r>
          </a:p>
          <a:p>
            <a:pPr algn="l"/>
            <a:r>
              <a:rPr lang="en-US" sz="1600" b="1">
                <a:latin typeface="Century Gothic" pitchFamily="34" charset="0"/>
              </a:rPr>
              <a:t>&amp; analyses</a:t>
            </a:r>
          </a:p>
        </p:txBody>
      </p:sp>
      <p:sp>
        <p:nvSpPr>
          <p:cNvPr id="1212420" name="Text Box 4"/>
          <p:cNvSpPr txBox="1">
            <a:spLocks noChangeArrowheads="1"/>
          </p:cNvSpPr>
          <p:nvPr/>
        </p:nvSpPr>
        <p:spPr bwMode="auto">
          <a:xfrm rot="14977">
            <a:off x="304800" y="2590801"/>
            <a:ext cx="269337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Century Gothic" pitchFamily="34" charset="0"/>
              </a:rPr>
              <a:t>Should lead to revision of policies &amp; practices</a:t>
            </a:r>
          </a:p>
          <a:p>
            <a:pPr algn="l"/>
            <a:r>
              <a:rPr lang="en-US" sz="1600">
                <a:latin typeface="Century Gothic" pitchFamily="34" charset="0"/>
              </a:rPr>
              <a:t>of the HEI in accordance</a:t>
            </a:r>
          </a:p>
          <a:p>
            <a:pPr algn="l"/>
            <a:r>
              <a:rPr lang="en-US" sz="1600">
                <a:latin typeface="Century Gothic" pitchFamily="34" charset="0"/>
              </a:rPr>
              <a:t>with past experience</a:t>
            </a:r>
          </a:p>
          <a:p>
            <a:pPr algn="l"/>
            <a:r>
              <a:rPr lang="en-US" sz="1600">
                <a:latin typeface="Century Gothic" pitchFamily="34" charset="0"/>
              </a:rPr>
              <a:t>present activities</a:t>
            </a:r>
          </a:p>
          <a:p>
            <a:pPr algn="l"/>
            <a:r>
              <a:rPr lang="en-US" sz="1600">
                <a:latin typeface="Century Gothic" pitchFamily="34" charset="0"/>
              </a:rPr>
              <a:t>&amp; future perspectives</a:t>
            </a:r>
            <a:endParaRPr lang="en-US" sz="1600" b="1">
              <a:latin typeface="Century Gothic" pitchFamily="34" charset="0"/>
            </a:endParaRPr>
          </a:p>
        </p:txBody>
      </p:sp>
      <p:sp>
        <p:nvSpPr>
          <p:cNvPr id="1212421" name="Text Box 5"/>
          <p:cNvSpPr txBox="1">
            <a:spLocks noChangeArrowheads="1"/>
          </p:cNvSpPr>
          <p:nvPr/>
        </p:nvSpPr>
        <p:spPr bwMode="auto">
          <a:xfrm>
            <a:off x="1981200" y="1295400"/>
            <a:ext cx="472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QUALITY DEVELOPMENT</a:t>
            </a:r>
          </a:p>
        </p:txBody>
      </p:sp>
      <p:cxnSp>
        <p:nvCxnSpPr>
          <p:cNvPr id="1212422" name="AutoShape 6"/>
          <p:cNvCxnSpPr>
            <a:cxnSpLocks noChangeShapeType="1"/>
          </p:cNvCxnSpPr>
          <p:nvPr/>
        </p:nvCxnSpPr>
        <p:spPr bwMode="auto">
          <a:xfrm rot="16200000" flipV="1">
            <a:off x="2321781" y="3806215"/>
            <a:ext cx="612775" cy="613997"/>
          </a:xfrm>
          <a:prstGeom prst="curvedConnector4">
            <a:avLst>
              <a:gd name="adj1" fmla="val -81347"/>
              <a:gd name="adj2" fmla="val 606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12423" name="AutoShape 7"/>
          <p:cNvCxnSpPr>
            <a:cxnSpLocks noChangeShapeType="1"/>
          </p:cNvCxnSpPr>
          <p:nvPr/>
        </p:nvCxnSpPr>
        <p:spPr bwMode="auto">
          <a:xfrm>
            <a:off x="5205046" y="3124200"/>
            <a:ext cx="984738" cy="990600"/>
          </a:xfrm>
          <a:prstGeom prst="curvedConnector3">
            <a:avLst>
              <a:gd name="adj1" fmla="val 321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1242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99201"/>
            <a:ext cx="697523" cy="276225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Maklumat</a:t>
            </a:r>
            <a:r>
              <a:rPr lang="en-US" b="1" dirty="0" smtClean="0"/>
              <a:t> program</a:t>
            </a:r>
            <a:endParaRPr lang="en-US" b="1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72247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dirty="0" smtClean="0"/>
              <a:t>. </a:t>
            </a: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Struktur</a:t>
            </a:r>
            <a:r>
              <a:rPr lang="en-US" sz="2000" b="1" dirty="0"/>
              <a:t> Program?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e.g</a:t>
            </a:r>
            <a:r>
              <a:rPr lang="en-US" sz="2000" b="1" dirty="0" smtClean="0">
                <a:solidFill>
                  <a:srgbClr val="C00000"/>
                </a:solidFill>
              </a:rPr>
              <a:t> PISMP </a:t>
            </a:r>
            <a:r>
              <a:rPr lang="en-US" sz="2000" b="1" dirty="0" err="1">
                <a:solidFill>
                  <a:srgbClr val="C00000"/>
                </a:solidFill>
              </a:rPr>
              <a:t>dengan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kepujian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dilaksanakan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selama</a:t>
            </a:r>
            <a:r>
              <a:rPr lang="en-US" sz="2000" b="1" dirty="0">
                <a:solidFill>
                  <a:srgbClr val="C00000"/>
                </a:solidFill>
              </a:rPr>
              <a:t> 4 </a:t>
            </a:r>
            <a:r>
              <a:rPr lang="en-US" sz="2000" b="1" dirty="0" err="1">
                <a:solidFill>
                  <a:srgbClr val="C00000"/>
                </a:solidFill>
              </a:rPr>
              <a:t>tahun</a:t>
            </a:r>
            <a:r>
              <a:rPr lang="en-US" sz="2000" b="1" dirty="0">
                <a:solidFill>
                  <a:srgbClr val="C00000"/>
                </a:solidFill>
              </a:rPr>
              <a:t> (8 Semester)</a:t>
            </a:r>
          </a:p>
          <a:p>
            <a:r>
              <a:rPr lang="en-US" sz="2000" b="1" dirty="0" err="1">
                <a:solidFill>
                  <a:srgbClr val="C00000"/>
                </a:solidFill>
              </a:rPr>
              <a:t>Satu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Tahun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dibahagi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kepada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dua</a:t>
            </a:r>
            <a:r>
              <a:rPr lang="en-US" sz="2000" b="1" dirty="0">
                <a:solidFill>
                  <a:srgbClr val="C00000"/>
                </a:solidFill>
              </a:rPr>
              <a:t> Semester</a:t>
            </a:r>
          </a:p>
          <a:p>
            <a:r>
              <a:rPr lang="en-US" sz="2000" b="1" dirty="0" err="1">
                <a:solidFill>
                  <a:srgbClr val="C00000"/>
                </a:solidFill>
              </a:rPr>
              <a:t>Setiap</a:t>
            </a:r>
            <a:r>
              <a:rPr lang="en-US" sz="2000" b="1" dirty="0">
                <a:solidFill>
                  <a:srgbClr val="C00000"/>
                </a:solidFill>
              </a:rPr>
              <a:t> Semester </a:t>
            </a:r>
            <a:r>
              <a:rPr lang="en-US" sz="2000" b="1" dirty="0" err="1">
                <a:solidFill>
                  <a:srgbClr val="C00000"/>
                </a:solidFill>
              </a:rPr>
              <a:t>mengandungi</a:t>
            </a:r>
            <a:r>
              <a:rPr lang="en-US" sz="2000" b="1" dirty="0">
                <a:solidFill>
                  <a:srgbClr val="C00000"/>
                </a:solidFill>
              </a:rPr>
              <a:t> 18 </a:t>
            </a:r>
            <a:r>
              <a:rPr lang="en-US" sz="2000" b="1" dirty="0" err="1">
                <a:solidFill>
                  <a:srgbClr val="C00000"/>
                </a:solidFill>
              </a:rPr>
              <a:t>minggi</a:t>
            </a:r>
            <a:r>
              <a:rPr lang="en-US" sz="2000" b="1" dirty="0">
                <a:solidFill>
                  <a:srgbClr val="C00000"/>
                </a:solidFill>
              </a:rPr>
              <a:t> (15 </a:t>
            </a:r>
            <a:r>
              <a:rPr lang="en-US" sz="2000" b="1" dirty="0" err="1">
                <a:solidFill>
                  <a:srgbClr val="C00000"/>
                </a:solidFill>
              </a:rPr>
              <a:t>interaksi</a:t>
            </a:r>
            <a:r>
              <a:rPr lang="en-US" sz="2000" b="1" dirty="0">
                <a:solidFill>
                  <a:srgbClr val="C00000"/>
                </a:solidFill>
              </a:rPr>
              <a:t>, 1 </a:t>
            </a:r>
            <a:r>
              <a:rPr lang="en-US" sz="2000" b="1" dirty="0" err="1">
                <a:solidFill>
                  <a:srgbClr val="C00000"/>
                </a:solidFill>
              </a:rPr>
              <a:t>ulangkaji</a:t>
            </a:r>
            <a:r>
              <a:rPr lang="en-US" sz="2000" b="1" dirty="0">
                <a:solidFill>
                  <a:srgbClr val="C00000"/>
                </a:solidFill>
              </a:rPr>
              <a:t>, 2 </a:t>
            </a:r>
            <a:r>
              <a:rPr lang="en-US" sz="2000" b="1" dirty="0" err="1">
                <a:solidFill>
                  <a:srgbClr val="C00000"/>
                </a:solidFill>
              </a:rPr>
              <a:t>peperiksaan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2</a:t>
            </a:r>
            <a:r>
              <a:rPr lang="en-US" sz="2000" b="1" dirty="0" smtClean="0"/>
              <a:t>. </a:t>
            </a:r>
            <a:r>
              <a:rPr lang="en-US" sz="2000" b="1" dirty="0" err="1"/>
              <a:t>Bagaimana</a:t>
            </a:r>
            <a:r>
              <a:rPr lang="en-US" sz="2000" b="1" dirty="0"/>
              <a:t> jam </a:t>
            </a:r>
            <a:r>
              <a:rPr lang="en-US" sz="2000" b="1" dirty="0" err="1"/>
              <a:t>kredit</a:t>
            </a:r>
            <a:r>
              <a:rPr lang="en-US" sz="2000" b="1" dirty="0"/>
              <a:t> </a:t>
            </a:r>
            <a:r>
              <a:rPr lang="en-US" sz="2000" b="1" dirty="0" err="1"/>
              <a:t>dikira</a:t>
            </a:r>
            <a:r>
              <a:rPr lang="en-US" sz="2000" b="1" dirty="0"/>
              <a:t>?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40 Jam </a:t>
            </a:r>
            <a:r>
              <a:rPr lang="en-US" sz="2000" b="1" dirty="0" err="1">
                <a:solidFill>
                  <a:srgbClr val="C00000"/>
                </a:solidFill>
              </a:rPr>
              <a:t>Pembelajaran</a:t>
            </a:r>
            <a:r>
              <a:rPr lang="en-US" sz="2000" b="1" dirty="0">
                <a:solidFill>
                  <a:srgbClr val="C00000"/>
                </a:solidFill>
              </a:rPr>
              <a:t> (Notional hours) = 1 </a:t>
            </a:r>
            <a:r>
              <a:rPr lang="en-US" sz="2000" b="1" dirty="0" err="1">
                <a:solidFill>
                  <a:srgbClr val="C00000"/>
                </a:solidFill>
              </a:rPr>
              <a:t>kredit</a:t>
            </a:r>
            <a:r>
              <a:rPr lang="en-US" sz="2000" b="1" dirty="0">
                <a:solidFill>
                  <a:srgbClr val="C00000"/>
                </a:solidFill>
              </a:rPr>
              <a:t> (</a:t>
            </a:r>
            <a:r>
              <a:rPr lang="en-US" sz="2000" b="1" dirty="0" err="1">
                <a:solidFill>
                  <a:srgbClr val="C00000"/>
                </a:solidFill>
              </a:rPr>
              <a:t>termasuk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Kokurikulum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 BIG – 40 jam = 1 </a:t>
            </a:r>
            <a:r>
              <a:rPr lang="en-US" sz="2000" b="1" dirty="0" err="1">
                <a:solidFill>
                  <a:srgbClr val="C00000"/>
                </a:solidFill>
              </a:rPr>
              <a:t>kredit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Amalan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Profesional</a:t>
            </a:r>
            <a:r>
              <a:rPr lang="en-US" sz="2000" b="1" dirty="0">
                <a:solidFill>
                  <a:srgbClr val="C00000"/>
                </a:solidFill>
              </a:rPr>
              <a:t> (</a:t>
            </a:r>
            <a:r>
              <a:rPr lang="en-US" sz="2000" b="1" dirty="0" err="1">
                <a:solidFill>
                  <a:srgbClr val="C00000"/>
                </a:solidFill>
              </a:rPr>
              <a:t>Praktikum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 Internship) – </a:t>
            </a:r>
            <a:r>
              <a:rPr lang="en-US" sz="2000" b="1" dirty="0" err="1">
                <a:solidFill>
                  <a:srgbClr val="C00000"/>
                </a:solidFill>
              </a:rPr>
              <a:t>dua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minggu</a:t>
            </a:r>
            <a:r>
              <a:rPr lang="en-US" sz="2000" b="1" dirty="0">
                <a:solidFill>
                  <a:srgbClr val="C00000"/>
                </a:solidFill>
              </a:rPr>
              <a:t> = 1 </a:t>
            </a:r>
            <a:r>
              <a:rPr lang="en-US" sz="2000" b="1" dirty="0" err="1">
                <a:solidFill>
                  <a:srgbClr val="C00000"/>
                </a:solidFill>
              </a:rPr>
              <a:t>kredit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Jumlah</a:t>
            </a:r>
            <a:r>
              <a:rPr lang="en-US" sz="2000" b="1" dirty="0">
                <a:solidFill>
                  <a:srgbClr val="C00000"/>
                </a:solidFill>
              </a:rPr>
              <a:t>  - 133 </a:t>
            </a:r>
            <a:r>
              <a:rPr lang="en-US" sz="2000" b="1" dirty="0" err="1">
                <a:solidFill>
                  <a:srgbClr val="C00000"/>
                </a:solidFill>
              </a:rPr>
              <a:t>kredit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3</a:t>
            </a:r>
            <a:r>
              <a:rPr lang="en-US" sz="2000" b="1" dirty="0" smtClean="0"/>
              <a:t>. </a:t>
            </a:r>
            <a:r>
              <a:rPr lang="en-US" sz="2000" b="1" dirty="0" err="1"/>
              <a:t>Apakah</a:t>
            </a:r>
            <a:r>
              <a:rPr lang="en-US" sz="2000" b="1" dirty="0"/>
              <a:t> </a:t>
            </a:r>
            <a:r>
              <a:rPr lang="en-US" sz="2000" b="1" dirty="0" err="1"/>
              <a:t>kerangka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komponen</a:t>
            </a:r>
            <a:r>
              <a:rPr lang="en-US" sz="2000" b="1" dirty="0"/>
              <a:t> </a:t>
            </a:r>
            <a:r>
              <a:rPr lang="en-US" sz="2000" b="1" dirty="0" err="1"/>
              <a:t>Kurikulum</a:t>
            </a:r>
            <a:r>
              <a:rPr lang="en-US" sz="2000" b="1" dirty="0"/>
              <a:t>?</a:t>
            </a:r>
          </a:p>
          <a:p>
            <a:r>
              <a:rPr lang="en-US" sz="2000" b="1" dirty="0" err="1">
                <a:solidFill>
                  <a:srgbClr val="C00000"/>
                </a:solidFill>
              </a:rPr>
              <a:t>Rujuk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Buku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Panduan</a:t>
            </a:r>
            <a:r>
              <a:rPr lang="en-US" sz="2000" b="1" dirty="0" smtClean="0">
                <a:solidFill>
                  <a:srgbClr val="C00000"/>
                </a:solidFill>
              </a:rPr>
              <a:t> PPG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701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4.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penaksiran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Penilaian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dalam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bentuk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penaksiran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berterusan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Ujian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akhir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kursus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peperiksaan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3 </a:t>
            </a:r>
            <a:r>
              <a:rPr lang="en-US" sz="2800" dirty="0" err="1" smtClean="0">
                <a:solidFill>
                  <a:srgbClr val="C00000"/>
                </a:solidFill>
              </a:rPr>
              <a:t>aras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kesukaran</a:t>
            </a:r>
            <a:r>
              <a:rPr lang="en-US" sz="2800" dirty="0" smtClean="0">
                <a:solidFill>
                  <a:srgbClr val="C00000"/>
                </a:solidFill>
              </a:rPr>
              <a:t> – </a:t>
            </a:r>
            <a:r>
              <a:rPr lang="en-US" sz="2800" dirty="0" err="1" smtClean="0">
                <a:solidFill>
                  <a:srgbClr val="C00000"/>
                </a:solidFill>
              </a:rPr>
              <a:t>kefahaman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analisis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sintesis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Purata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Nilai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Gred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Kumulatif</a:t>
            </a:r>
            <a:r>
              <a:rPr lang="en-US" sz="2800" dirty="0" smtClean="0">
                <a:solidFill>
                  <a:srgbClr val="C00000"/>
                </a:solidFill>
              </a:rPr>
              <a:t> (PNGK) </a:t>
            </a:r>
            <a:r>
              <a:rPr lang="en-US" sz="2800" dirty="0" err="1" smtClean="0">
                <a:solidFill>
                  <a:srgbClr val="C00000"/>
                </a:solidFill>
              </a:rPr>
              <a:t>dikira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berdasarkan</a:t>
            </a:r>
            <a:r>
              <a:rPr lang="en-US" sz="2800" dirty="0" smtClean="0">
                <a:solidFill>
                  <a:srgbClr val="C00000"/>
                </a:solidFill>
              </a:rPr>
              <a:t> PMG </a:t>
            </a:r>
            <a:r>
              <a:rPr lang="en-US" sz="2800" dirty="0" err="1" smtClean="0">
                <a:solidFill>
                  <a:srgbClr val="C00000"/>
                </a:solidFill>
              </a:rPr>
              <a:t>setiap</a:t>
            </a:r>
            <a:r>
              <a:rPr lang="en-US" sz="2800" dirty="0" smtClean="0">
                <a:solidFill>
                  <a:srgbClr val="C00000"/>
                </a:solidFill>
              </a:rPr>
              <a:t> semester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38"/>
            <a:ext cx="9144000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432675" y="63293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M/Surat XI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0"/>
            <a:ext cx="22320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smtClean="0"/>
              <a:t>Accreditation status by MQA has many advantages. Besides being a benchmark for quality programme, it also has other advantages such as:-</a:t>
            </a:r>
          </a:p>
          <a:p>
            <a:r>
              <a:rPr lang="en-MY" dirty="0" smtClean="0"/>
              <a:t> </a:t>
            </a:r>
            <a:r>
              <a:rPr lang="en-MY" dirty="0" err="1" smtClean="0"/>
              <a:t>i</a:t>
            </a:r>
            <a:r>
              <a:rPr lang="en-MY" sz="2000" dirty="0" smtClean="0"/>
              <a:t>. Students are eligible to apply for loan from funding agencies such as National Higher Education Fund (PTPTN).</a:t>
            </a:r>
          </a:p>
          <a:p>
            <a:endParaRPr lang="en-MY" sz="2000" dirty="0" smtClean="0"/>
          </a:p>
          <a:p>
            <a:r>
              <a:rPr lang="en-MY" sz="2000" dirty="0" smtClean="0"/>
              <a:t> ii. Students are eligible to continue their studies in higher education institutions and obtain credit transfer. However, the final decision lies with the institution concerned.</a:t>
            </a:r>
          </a:p>
          <a:p>
            <a:endParaRPr lang="en-MY" sz="2000" dirty="0" smtClean="0"/>
          </a:p>
          <a:p>
            <a:r>
              <a:rPr lang="en-MY" sz="2000" dirty="0" smtClean="0"/>
              <a:t> iii. Students can be considered for employment in the public sector. In many cases, even private sector employer consider accredited programmes in their selection of graduates for employment.</a:t>
            </a:r>
          </a:p>
          <a:p>
            <a:endParaRPr lang="en-MY" sz="2000" dirty="0" smtClean="0"/>
          </a:p>
          <a:p>
            <a:r>
              <a:rPr lang="en-MY" sz="2000" dirty="0" smtClean="0"/>
              <a:t> iv. Institutions can franchise their accredited programmes to other institutions, subject to certain conditions.</a:t>
            </a:r>
          </a:p>
          <a:p>
            <a:r>
              <a:rPr lang="en-MY" dirty="0" smtClean="0"/>
              <a:t/>
            </a:r>
            <a:br>
              <a:rPr lang="en-MY" dirty="0" smtClean="0"/>
            </a:br>
            <a:endParaRPr lang="en-MY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848600" y="59436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80867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04113" y="604043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M/Surat IX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0" y="0"/>
            <a:ext cx="23749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/>
          <a:lstStyle/>
          <a:p>
            <a:pPr algn="ctr"/>
            <a:r>
              <a:rPr lang="en-MY" dirty="0" smtClean="0">
                <a:latin typeface="AAkannan" pitchFamily="2" charset="0"/>
              </a:rPr>
              <a:t>TERIMA KASIH</a:t>
            </a:r>
            <a:endParaRPr lang="en-MY" dirty="0">
              <a:latin typeface="AAkann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 l="11713" t="2083" r="12738" b="8333"/>
          <a:stretch>
            <a:fillRect/>
          </a:stretch>
        </p:blipFill>
        <p:spPr bwMode="auto">
          <a:xfrm>
            <a:off x="76200" y="3810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l="9370" r="25037" b="9375"/>
          <a:stretch>
            <a:fillRect/>
          </a:stretch>
        </p:blipFill>
        <p:spPr bwMode="auto">
          <a:xfrm>
            <a:off x="228600" y="0"/>
            <a:ext cx="8534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5943600"/>
            <a:ext cx="6477000" cy="3048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9370" r="20937" b="9375"/>
          <a:stretch>
            <a:fillRect/>
          </a:stretch>
        </p:blipFill>
        <p:spPr bwMode="auto">
          <a:xfrm>
            <a:off x="0" y="76200"/>
            <a:ext cx="9067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2501</Words>
  <Application>Microsoft Office PowerPoint</Application>
  <PresentationFormat>On-screen Show (4:3)</PresentationFormat>
  <Paragraphs>792</Paragraphs>
  <Slides>61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Equity</vt:lpstr>
      <vt:lpstr>PEMANTAPAN MQF</vt:lpstr>
      <vt:lpstr>Slide 2</vt:lpstr>
      <vt:lpstr>Slide 3</vt:lpstr>
      <vt:lpstr>Slide 4</vt:lpstr>
      <vt:lpstr>AKTA MQA-PERUBAHAN PENTING</vt:lpstr>
      <vt:lpstr>Slide 6</vt:lpstr>
      <vt:lpstr>Slide 7</vt:lpstr>
      <vt:lpstr>Slide 8</vt:lpstr>
      <vt:lpstr>Slide 9</vt:lpstr>
      <vt:lpstr>Slide 10</vt:lpstr>
      <vt:lpstr>Slide 11</vt:lpstr>
      <vt:lpstr>What is the MQF?</vt:lpstr>
      <vt:lpstr>PROGRAM YANG TERLIBAT</vt:lpstr>
      <vt:lpstr>Slide 14</vt:lpstr>
      <vt:lpstr>Slide 15</vt:lpstr>
      <vt:lpstr>Slide 16</vt:lpstr>
      <vt:lpstr>KEHENDAK MQF/MQA</vt:lpstr>
      <vt:lpstr>KEHENDAK MQF ..</vt:lpstr>
      <vt:lpstr>The Code of Practice for Programme Accreditation (COPPA)</vt:lpstr>
      <vt:lpstr>Slide 20</vt:lpstr>
      <vt:lpstr>General Principle 4: Learning Outcomes  (MQF Para 15) – LO Domains</vt:lpstr>
      <vt:lpstr>Slide 22</vt:lpstr>
      <vt:lpstr>1. Ilmu bidang (Knowledge) </vt:lpstr>
      <vt:lpstr>Slide 24</vt:lpstr>
      <vt:lpstr>Slide 25</vt:lpstr>
      <vt:lpstr>4. PROFESSIONALISM, VALUES,  ATTITUDES, ETHICS </vt:lpstr>
      <vt:lpstr>5. SELF-DIRECTED LIFE LONG LEARNING &amp; INFORMATION MANAGEMENT</vt:lpstr>
      <vt:lpstr>6. CRITICAL THINKING &amp; RESEARCH METHOD</vt:lpstr>
      <vt:lpstr>7. COMMUNICATION SKILLS</vt:lpstr>
      <vt:lpstr>8. MANAGERIAL &amp; ENTREPRENEURIAL</vt:lpstr>
      <vt:lpstr>Slide 31</vt:lpstr>
      <vt:lpstr>Slide 32</vt:lpstr>
      <vt:lpstr>Slide 33</vt:lpstr>
      <vt:lpstr>Slide 34</vt:lpstr>
      <vt:lpstr>Slide 35</vt:lpstr>
      <vt:lpstr>Kod Amalan Jaminan Kualiti  9 Aspek - Kriteria &amp; Standard 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Maklumat program</vt:lpstr>
      <vt:lpstr>Slide 58</vt:lpstr>
      <vt:lpstr>Slide 59</vt:lpstr>
      <vt:lpstr>Slide 60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</dc:creator>
  <cp:lastModifiedBy>Mohan</cp:lastModifiedBy>
  <cp:revision>71</cp:revision>
  <dcterms:created xsi:type="dcterms:W3CDTF">2012-05-10T22:27:24Z</dcterms:created>
  <dcterms:modified xsi:type="dcterms:W3CDTF">2014-11-22T13:35:10Z</dcterms:modified>
</cp:coreProperties>
</file>